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10" r:id="rId3"/>
    <p:sldId id="292" r:id="rId4"/>
    <p:sldId id="344" r:id="rId5"/>
    <p:sldId id="342" r:id="rId6"/>
    <p:sldId id="345" r:id="rId7"/>
    <p:sldId id="346" r:id="rId8"/>
    <p:sldId id="347" r:id="rId9"/>
    <p:sldId id="348" r:id="rId10"/>
    <p:sldId id="349" r:id="rId11"/>
    <p:sldId id="278" r:id="rId12"/>
  </p:sldIdLst>
  <p:sldSz cx="12192000" cy="6858000"/>
  <p:notesSz cx="6735763" cy="9866313"/>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66" autoAdjust="0"/>
    <p:restoredTop sz="94660"/>
  </p:normalViewPr>
  <p:slideViewPr>
    <p:cSldViewPr snapToGrid="0">
      <p:cViewPr varScale="1">
        <p:scale>
          <a:sx n="116" d="100"/>
          <a:sy n="116" d="100"/>
        </p:scale>
        <p:origin x="132"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p:cNvSpPr>
            <a:spLocks noGrp="1"/>
          </p:cNvSpPr>
          <p:nvPr>
            <p:ph type="dt" sz="half" idx="10"/>
          </p:nvPr>
        </p:nvSpPr>
        <p:spPr/>
        <p:txBody>
          <a:bodyPr/>
          <a:lstStyle/>
          <a:p>
            <a:fld id="{F6EEE03C-BAF4-4C3D-A34A-6EF448779B6B}" type="datetimeFigureOut">
              <a:rPr lang="uk-UA" smtClean="0"/>
              <a:t>09.06.2026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397866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F6EEE03C-BAF4-4C3D-A34A-6EF448779B6B}" type="datetimeFigureOut">
              <a:rPr lang="uk-UA" smtClean="0"/>
              <a:t>09.06.2026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241877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F6EEE03C-BAF4-4C3D-A34A-6EF448779B6B}" type="datetimeFigureOut">
              <a:rPr lang="uk-UA" smtClean="0"/>
              <a:t>09.06.2026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903887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p:cNvSpPr>
            <a:spLocks noGrp="1"/>
          </p:cNvSpPr>
          <p:nvPr>
            <p:ph type="dt" sz="half" idx="10"/>
          </p:nvPr>
        </p:nvSpPr>
        <p:spPr/>
        <p:txBody>
          <a:bodyPr/>
          <a:lstStyle/>
          <a:p>
            <a:fld id="{F6EEE03C-BAF4-4C3D-A34A-6EF448779B6B}" type="datetimeFigureOut">
              <a:rPr lang="uk-UA" smtClean="0"/>
              <a:t>09.06.2026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166301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F6EEE03C-BAF4-4C3D-A34A-6EF448779B6B}" type="datetimeFigureOut">
              <a:rPr lang="uk-UA" smtClean="0"/>
              <a:t>09.06.2026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3297705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F6EEE03C-BAF4-4C3D-A34A-6EF448779B6B}" type="datetimeFigureOut">
              <a:rPr lang="uk-UA" smtClean="0"/>
              <a:t>09.06.2026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1707038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F6EEE03C-BAF4-4C3D-A34A-6EF448779B6B}" type="datetimeFigureOut">
              <a:rPr lang="uk-UA" smtClean="0"/>
              <a:t>09.06.2026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2526628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F6EEE03C-BAF4-4C3D-A34A-6EF448779B6B}" type="datetimeFigureOut">
              <a:rPr lang="uk-UA" smtClean="0"/>
              <a:t>09.06.2026</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2865761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F6EEE03C-BAF4-4C3D-A34A-6EF448779B6B}" type="datetimeFigureOut">
              <a:rPr lang="uk-UA" smtClean="0"/>
              <a:t>09.06.2026</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3830707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F6EEE03C-BAF4-4C3D-A34A-6EF448779B6B}" type="datetimeFigureOut">
              <a:rPr lang="uk-UA" smtClean="0"/>
              <a:t>09.06.2026</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3995923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F6EEE03C-BAF4-4C3D-A34A-6EF448779B6B}" type="datetimeFigureOut">
              <a:rPr lang="uk-UA" smtClean="0"/>
              <a:t>09.06.2026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308044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F6EEE03C-BAF4-4C3D-A34A-6EF448779B6B}" type="datetimeFigureOut">
              <a:rPr lang="uk-UA" smtClean="0"/>
              <a:t>09.06.2026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419330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F6EEE03C-BAF4-4C3D-A34A-6EF448779B6B}" type="datetimeFigureOut">
              <a:rPr lang="uk-UA" smtClean="0"/>
              <a:t>09.06.2026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2539496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F6EEE03C-BAF4-4C3D-A34A-6EF448779B6B}" type="datetimeFigureOut">
              <a:rPr lang="uk-UA" smtClean="0"/>
              <a:t>09.06.2026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1656343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F6EEE03C-BAF4-4C3D-A34A-6EF448779B6B}" type="datetimeFigureOut">
              <a:rPr lang="uk-UA" smtClean="0"/>
              <a:t>09.06.2026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3425094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F6EEE03C-BAF4-4C3D-A34A-6EF448779B6B}" type="datetimeFigureOut">
              <a:rPr lang="uk-UA" smtClean="0"/>
              <a:t>09.06.2026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355424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F6EEE03C-BAF4-4C3D-A34A-6EF448779B6B}" type="datetimeFigureOut">
              <a:rPr lang="uk-UA" smtClean="0"/>
              <a:t>09.06.2026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115526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F6EEE03C-BAF4-4C3D-A34A-6EF448779B6B}" type="datetimeFigureOut">
              <a:rPr lang="uk-UA" smtClean="0"/>
              <a:t>09.06.2026</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304026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F6EEE03C-BAF4-4C3D-A34A-6EF448779B6B}" type="datetimeFigureOut">
              <a:rPr lang="uk-UA" smtClean="0"/>
              <a:t>09.06.2026</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392966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F6EEE03C-BAF4-4C3D-A34A-6EF448779B6B}" type="datetimeFigureOut">
              <a:rPr lang="uk-UA" smtClean="0"/>
              <a:t>09.06.2026</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133593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F6EEE03C-BAF4-4C3D-A34A-6EF448779B6B}" type="datetimeFigureOut">
              <a:rPr lang="uk-UA" smtClean="0"/>
              <a:t>09.06.2026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379567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F6EEE03C-BAF4-4C3D-A34A-6EF448779B6B}" type="datetimeFigureOut">
              <a:rPr lang="uk-UA" smtClean="0"/>
              <a:t>09.06.2026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1A0E47F2-1AEB-4E94-9DC7-ADED59451562}" type="slidenum">
              <a:rPr lang="uk-UA" smtClean="0"/>
              <a:t>‹№›</a:t>
            </a:fld>
            <a:endParaRPr lang="uk-UA"/>
          </a:p>
        </p:txBody>
      </p:sp>
    </p:spTree>
    <p:extLst>
      <p:ext uri="{BB962C8B-B14F-4D97-AF65-F5344CB8AC3E}">
        <p14:creationId xmlns:p14="http://schemas.microsoft.com/office/powerpoint/2010/main" val="204613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0">
              <a:schemeClr val="accent1">
                <a:lumMod val="89000"/>
              </a:schemeClr>
            </a:gs>
            <a:gs pos="80000">
              <a:srgbClr val="002060"/>
            </a:gs>
            <a:gs pos="34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EE03C-BAF4-4C3D-A34A-6EF448779B6B}" type="datetimeFigureOut">
              <a:rPr lang="uk-UA" smtClean="0"/>
              <a:t>09.06.2026</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E47F2-1AEB-4E94-9DC7-ADED59451562}" type="slidenum">
              <a:rPr lang="uk-UA" smtClean="0"/>
              <a:t>‹№›</a:t>
            </a:fld>
            <a:endParaRPr lang="uk-UA"/>
          </a:p>
        </p:txBody>
      </p:sp>
    </p:spTree>
    <p:extLst>
      <p:ext uri="{BB962C8B-B14F-4D97-AF65-F5344CB8AC3E}">
        <p14:creationId xmlns:p14="http://schemas.microsoft.com/office/powerpoint/2010/main" val="3300448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0">
              <a:schemeClr val="accent1">
                <a:lumMod val="89000"/>
              </a:schemeClr>
            </a:gs>
            <a:gs pos="80000">
              <a:srgbClr val="002060"/>
            </a:gs>
            <a:gs pos="34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EE03C-BAF4-4C3D-A34A-6EF448779B6B}" type="datetimeFigureOut">
              <a:rPr lang="uk-UA" smtClean="0"/>
              <a:t>09.06.2026</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E47F2-1AEB-4E94-9DC7-ADED59451562}" type="slidenum">
              <a:rPr lang="uk-UA" smtClean="0"/>
              <a:t>‹№›</a:t>
            </a:fld>
            <a:endParaRPr lang="uk-UA"/>
          </a:p>
        </p:txBody>
      </p:sp>
    </p:spTree>
    <p:extLst>
      <p:ext uri="{BB962C8B-B14F-4D97-AF65-F5344CB8AC3E}">
        <p14:creationId xmlns:p14="http://schemas.microsoft.com/office/powerpoint/2010/main" val="2378852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Округлений прямокутник 4"/>
          <p:cNvSpPr/>
          <p:nvPr/>
        </p:nvSpPr>
        <p:spPr>
          <a:xfrm>
            <a:off x="1030778" y="1944716"/>
            <a:ext cx="10507518" cy="1663700"/>
          </a:xfrm>
          <a:prstGeom prst="roundRect">
            <a:avLst/>
          </a:prstGeom>
          <a:solidFill>
            <a:schemeClr val="bg1">
              <a:alpha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800" b="1" dirty="0">
                <a:solidFill>
                  <a:srgbClr val="002060"/>
                </a:solidFill>
                <a:latin typeface="Monotype Corsiva" panose="03010101010201010101" pitchFamily="66" charset="0"/>
                <a:cs typeface="Times New Roman" panose="02020603050405020304" pitchFamily="18" charset="0"/>
              </a:rPr>
              <a:t>The main processes of a functioning democracy </a:t>
            </a:r>
            <a:endParaRPr lang="uk-UA" sz="4800" b="1" dirty="0" smtClean="0">
              <a:solidFill>
                <a:srgbClr val="002060"/>
              </a:solidFill>
              <a:latin typeface="Monotype Corsiva" panose="03010101010201010101" pitchFamily="66" charset="0"/>
              <a:cs typeface="Times New Roman" panose="02020603050405020304" pitchFamily="18" charset="0"/>
            </a:endParaRPr>
          </a:p>
          <a:p>
            <a:pPr lvl="0" algn="ctr">
              <a:defRPr/>
            </a:pPr>
            <a:r>
              <a:rPr lang="en-US" sz="4800" b="1" dirty="0" smtClean="0">
                <a:solidFill>
                  <a:srgbClr val="002060"/>
                </a:solidFill>
                <a:latin typeface="Monotype Corsiva" panose="03010101010201010101" pitchFamily="66" charset="0"/>
                <a:cs typeface="Times New Roman" panose="02020603050405020304" pitchFamily="18" charset="0"/>
              </a:rPr>
              <a:t>in </a:t>
            </a:r>
            <a:r>
              <a:rPr lang="en-US" sz="4800" b="1" dirty="0">
                <a:solidFill>
                  <a:srgbClr val="002060"/>
                </a:solidFill>
                <a:latin typeface="Monotype Corsiva" panose="03010101010201010101" pitchFamily="66" charset="0"/>
                <a:cs typeface="Times New Roman" panose="02020603050405020304" pitchFamily="18" charset="0"/>
              </a:rPr>
              <a:t>wartime: the Ukrainian experience</a:t>
            </a:r>
            <a:endParaRPr kumimoji="0" lang="uk-UA" sz="4800" b="1" i="0" u="none" strike="noStrike" kern="1200" cap="none" spc="0" normalizeH="0" baseline="0" noProof="0" dirty="0">
              <a:ln>
                <a:noFill/>
              </a:ln>
              <a:solidFill>
                <a:srgbClr val="002060"/>
              </a:solidFill>
              <a:effectLst/>
              <a:uLnTx/>
              <a:uFillTx/>
              <a:latin typeface="Monotype Corsiva" panose="03010101010201010101" pitchFamily="66" charset="0"/>
              <a:cs typeface="Times New Roman" panose="02020603050405020304" pitchFamily="18" charset="0"/>
            </a:endParaRPr>
          </a:p>
        </p:txBody>
      </p:sp>
      <p:sp>
        <p:nvSpPr>
          <p:cNvPr id="11" name="Округлений прямокутник 6"/>
          <p:cNvSpPr/>
          <p:nvPr/>
        </p:nvSpPr>
        <p:spPr>
          <a:xfrm>
            <a:off x="5778499" y="5524501"/>
            <a:ext cx="6027307" cy="852602"/>
          </a:xfrm>
          <a:prstGeom prst="roundRect">
            <a:avLst/>
          </a:prstGeom>
          <a:solidFill>
            <a:schemeClr val="bg1">
              <a:alpha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srgbClr val="002060"/>
                </a:solidFill>
                <a:latin typeface="Monotype Corsiva" panose="03010101010201010101" pitchFamily="66" charset="0"/>
                <a:cs typeface="Times New Roman" panose="02020603050405020304" pitchFamily="18" charset="0"/>
              </a:rPr>
              <a:t>Judge of the Constitutional Court of </a:t>
            </a:r>
            <a:r>
              <a:rPr lang="en-US" sz="2800" b="1" dirty="0" smtClean="0">
                <a:solidFill>
                  <a:srgbClr val="002060"/>
                </a:solidFill>
                <a:latin typeface="Monotype Corsiva" panose="03010101010201010101" pitchFamily="66" charset="0"/>
                <a:cs typeface="Times New Roman" panose="02020603050405020304" pitchFamily="18" charset="0"/>
              </a:rPr>
              <a:t>Ukraine</a:t>
            </a:r>
            <a:endParaRPr lang="uk-UA" sz="2800" b="1" dirty="0" smtClean="0">
              <a:solidFill>
                <a:srgbClr val="002060"/>
              </a:solidFill>
              <a:latin typeface="Monotype Corsiva" panose="03010101010201010101" pitchFamily="66" charset="0"/>
              <a:cs typeface="Times New Roman" panose="02020603050405020304" pitchFamily="18" charset="0"/>
            </a:endParaRPr>
          </a:p>
          <a:p>
            <a:pPr lvl="0" algn="ctr">
              <a:defRPr/>
            </a:pPr>
            <a:r>
              <a:rPr lang="en-US" sz="2800" b="1" dirty="0" smtClean="0">
                <a:solidFill>
                  <a:srgbClr val="002060"/>
                </a:solidFill>
                <a:latin typeface="Monotype Corsiva" panose="03010101010201010101" pitchFamily="66" charset="0"/>
                <a:cs typeface="Times New Roman" panose="02020603050405020304" pitchFamily="18" charset="0"/>
              </a:rPr>
              <a:t>Galyna Yurovska</a:t>
            </a:r>
            <a:endParaRPr kumimoji="0" lang="en-US" sz="2800" b="1" i="0" u="none" strike="noStrike" kern="1200" cap="none" spc="0" normalizeH="0" baseline="0" dirty="0" smtClean="0">
              <a:ln>
                <a:noFill/>
              </a:ln>
              <a:solidFill>
                <a:srgbClr val="002060"/>
              </a:solidFill>
              <a:effectLst/>
              <a:uLnTx/>
              <a:uFillTx/>
              <a:latin typeface="Monotype Corsiva" panose="03010101010201010101" pitchFamily="66" charset="0"/>
              <a:cs typeface="Times New Roman" panose="02020603050405020304" pitchFamily="18" charset="0"/>
            </a:endParaRPr>
          </a:p>
        </p:txBody>
      </p:sp>
    </p:spTree>
    <p:extLst>
      <p:ext uri="{BB962C8B-B14F-4D97-AF65-F5344CB8AC3E}">
        <p14:creationId xmlns:p14="http://schemas.microsoft.com/office/powerpoint/2010/main" val="122576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1268" y="1287436"/>
            <a:ext cx="10650823" cy="3785652"/>
          </a:xfrm>
          <a:prstGeom prst="rect">
            <a:avLst/>
          </a:prstGeom>
          <a:noFill/>
        </p:spPr>
        <p:txBody>
          <a:bodyPr wrap="square" rtlCol="0">
            <a:spAutoFit/>
          </a:bodyPr>
          <a:lstStyle/>
          <a:p>
            <a:pPr lvl="0" algn="ctr">
              <a:defRPr/>
            </a:pPr>
            <a:r>
              <a:rPr lang="en-US" sz="4800" b="1" i="1" dirty="0">
                <a:solidFill>
                  <a:schemeClr val="bg1"/>
                </a:solidFill>
                <a:effectLst>
                  <a:outerShdw blurRad="38100" dist="38100" dir="2700000" algn="tl">
                    <a:srgbClr val="000000">
                      <a:alpha val="43137"/>
                    </a:srgbClr>
                  </a:outerShdw>
                </a:effectLst>
                <a:latin typeface="Bookman Old Style" panose="02050604050505020204" pitchFamily="18" charset="0"/>
              </a:rPr>
              <a:t>Thank you for your attention</a:t>
            </a:r>
            <a:r>
              <a:rPr lang="en-US" sz="4800" b="1" i="1" dirty="0" smtClean="0">
                <a:solidFill>
                  <a:schemeClr val="bg1"/>
                </a:solidFill>
                <a:effectLst>
                  <a:outerShdw blurRad="38100" dist="38100" dir="2700000" algn="tl">
                    <a:srgbClr val="000000">
                      <a:alpha val="43137"/>
                    </a:srgbClr>
                  </a:outerShdw>
                </a:effectLst>
                <a:latin typeface="Bookman Old Style" panose="02050604050505020204" pitchFamily="18" charset="0"/>
              </a:rPr>
              <a:t>!</a:t>
            </a:r>
            <a:endParaRPr lang="uk-UA" sz="4800" b="1" i="1" dirty="0" smtClean="0">
              <a:solidFill>
                <a:schemeClr val="bg1"/>
              </a:solidFill>
              <a:effectLst>
                <a:outerShdw blurRad="38100" dist="38100" dir="2700000" algn="tl">
                  <a:srgbClr val="000000">
                    <a:alpha val="43137"/>
                  </a:srgbClr>
                </a:outerShdw>
              </a:effectLst>
              <a:latin typeface="Bookman Old Style" panose="02050604050505020204" pitchFamily="18" charset="0"/>
            </a:endParaRPr>
          </a:p>
          <a:p>
            <a:pPr lvl="0" algn="ctr">
              <a:defRPr/>
            </a:pPr>
            <a:endParaRPr kumimoji="0" lang="uk-UA" sz="48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ookman Old Style" panose="02050604050505020204" pitchFamily="18" charset="0"/>
            </a:endParaRPr>
          </a:p>
          <a:p>
            <a:pPr lvl="0" algn="ctr">
              <a:defRPr/>
            </a:pPr>
            <a:r>
              <a:rPr lang="en-US" sz="4800" b="1" i="1" dirty="0">
                <a:solidFill>
                  <a:schemeClr val="bg1"/>
                </a:solidFill>
                <a:effectLst>
                  <a:outerShdw blurRad="38100" dist="38100" dir="2700000" algn="tl">
                    <a:srgbClr val="000000">
                      <a:alpha val="43137"/>
                    </a:srgbClr>
                  </a:outerShdw>
                </a:effectLst>
                <a:latin typeface="Bookman Old Style" panose="02050604050505020204" pitchFamily="18" charset="0"/>
              </a:rPr>
              <a:t>Paldies par uzmanību</a:t>
            </a:r>
            <a:r>
              <a:rPr lang="en-US" sz="4800" b="1" i="1" dirty="0" smtClean="0">
                <a:solidFill>
                  <a:schemeClr val="bg1"/>
                </a:solidFill>
                <a:effectLst>
                  <a:outerShdw blurRad="38100" dist="38100" dir="2700000" algn="tl">
                    <a:srgbClr val="000000">
                      <a:alpha val="43137"/>
                    </a:srgbClr>
                  </a:outerShdw>
                </a:effectLst>
                <a:latin typeface="Bookman Old Style" panose="02050604050505020204" pitchFamily="18" charset="0"/>
              </a:rPr>
              <a:t>!</a:t>
            </a:r>
            <a:endParaRPr lang="uk-UA" sz="4800" b="1" i="1" dirty="0" smtClean="0">
              <a:solidFill>
                <a:schemeClr val="bg1"/>
              </a:solidFill>
              <a:effectLst>
                <a:outerShdw blurRad="38100" dist="38100" dir="2700000" algn="tl">
                  <a:srgbClr val="000000">
                    <a:alpha val="43137"/>
                  </a:srgbClr>
                </a:outerShdw>
              </a:effectLst>
              <a:latin typeface="Bookman Old Style" panose="02050604050505020204" pitchFamily="18" charset="0"/>
            </a:endParaRPr>
          </a:p>
          <a:p>
            <a:pPr lvl="0" algn="ctr">
              <a:defRPr/>
            </a:pPr>
            <a:endParaRPr kumimoji="0" lang="uk-UA" sz="48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ookman Old Style" panose="02050604050505020204" pitchFamily="18" charset="0"/>
            </a:endParaRPr>
          </a:p>
          <a:p>
            <a:pPr lvl="0" algn="ctr">
              <a:defRPr/>
            </a:pPr>
            <a:r>
              <a:rPr lang="uk-UA" sz="4800" b="1" i="1" smtClean="0">
                <a:solidFill>
                  <a:schemeClr val="bg1"/>
                </a:solidFill>
                <a:effectLst>
                  <a:outerShdw blurRad="38100" dist="38100" dir="2700000" algn="tl">
                    <a:srgbClr val="000000">
                      <a:alpha val="43137"/>
                    </a:srgbClr>
                  </a:outerShdw>
                </a:effectLst>
                <a:latin typeface="Bookman Old Style" panose="02050604050505020204" pitchFamily="18" charset="0"/>
              </a:rPr>
              <a:t>Дякую Вам </a:t>
            </a:r>
            <a:r>
              <a:rPr lang="uk-UA" sz="4800" b="1" i="1" dirty="0" smtClean="0">
                <a:solidFill>
                  <a:schemeClr val="bg1"/>
                </a:solidFill>
                <a:effectLst>
                  <a:outerShdw blurRad="38100" dist="38100" dir="2700000" algn="tl">
                    <a:srgbClr val="000000">
                      <a:alpha val="43137"/>
                    </a:srgbClr>
                  </a:outerShdw>
                </a:effectLst>
                <a:latin typeface="Bookman Old Style" panose="02050604050505020204" pitchFamily="18" charset="0"/>
              </a:rPr>
              <a:t>за увагу!</a:t>
            </a:r>
            <a:endParaRPr kumimoji="0" lang="uk-UA" sz="48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ookman Old Style" panose="02050604050505020204" pitchFamily="18" charset="0"/>
            </a:endParaRPr>
          </a:p>
        </p:txBody>
      </p:sp>
    </p:spTree>
    <p:extLst>
      <p:ext uri="{BB962C8B-B14F-4D97-AF65-F5344CB8AC3E}">
        <p14:creationId xmlns:p14="http://schemas.microsoft.com/office/powerpoint/2010/main" val="890215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круглений прямокутник 7"/>
          <p:cNvSpPr/>
          <p:nvPr/>
        </p:nvSpPr>
        <p:spPr>
          <a:xfrm>
            <a:off x="653887" y="297893"/>
            <a:ext cx="4053089" cy="10366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The full-scale invasion of Ukraine by the Russian Federation in 2022</a:t>
            </a:r>
            <a:endParaRPr lang="uk-UA" sz="2400" i="1" dirty="0">
              <a:solidFill>
                <a:schemeClr val="tx1"/>
              </a:solidFill>
              <a:latin typeface="Times New Roman" panose="02020603050405020304" pitchFamily="18" charset="0"/>
              <a:cs typeface="Times New Roman" panose="02020603050405020304" pitchFamily="18" charset="0"/>
            </a:endParaRPr>
          </a:p>
        </p:txBody>
      </p:sp>
      <p:sp>
        <p:nvSpPr>
          <p:cNvPr id="15" name="Округлений прямокутник 14"/>
          <p:cNvSpPr/>
          <p:nvPr/>
        </p:nvSpPr>
        <p:spPr>
          <a:xfrm>
            <a:off x="6388456" y="424333"/>
            <a:ext cx="5164429" cy="7607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litmus test for Europe</a:t>
            </a:r>
            <a:endParaRPr lang="uk-UA" sz="2400" i="1" dirty="0">
              <a:solidFill>
                <a:schemeClr val="tx1"/>
              </a:solidFill>
              <a:latin typeface="Times New Roman" panose="02020603050405020304" pitchFamily="18" charset="0"/>
              <a:cs typeface="Times New Roman" panose="02020603050405020304" pitchFamily="18" charset="0"/>
            </a:endParaRPr>
          </a:p>
        </p:txBody>
      </p:sp>
      <p:sp>
        <p:nvSpPr>
          <p:cNvPr id="17" name="Стрілка вниз 16"/>
          <p:cNvSpPr/>
          <p:nvPr/>
        </p:nvSpPr>
        <p:spPr>
          <a:xfrm rot="16200000">
            <a:off x="5478265" y="430004"/>
            <a:ext cx="443351" cy="752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dirty="0">
              <a:latin typeface="Times New Roman" panose="02020603050405020304" pitchFamily="18" charset="0"/>
              <a:cs typeface="Times New Roman" panose="02020603050405020304" pitchFamily="18" charset="0"/>
            </a:endParaRPr>
          </a:p>
        </p:txBody>
      </p:sp>
      <p:sp>
        <p:nvSpPr>
          <p:cNvPr id="10" name="Округлений прямокутник 9"/>
          <p:cNvSpPr/>
          <p:nvPr/>
        </p:nvSpPr>
        <p:spPr>
          <a:xfrm>
            <a:off x="448582" y="1786031"/>
            <a:ext cx="4688446" cy="12238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Ukrainian society has demonstrated exceptional resilience</a:t>
            </a:r>
            <a:endParaRPr lang="uk-UA" sz="2400" i="1" dirty="0">
              <a:solidFill>
                <a:schemeClr val="tx1"/>
              </a:solidFill>
              <a:latin typeface="Times New Roman" panose="02020603050405020304" pitchFamily="18" charset="0"/>
              <a:cs typeface="Times New Roman" panose="02020603050405020304" pitchFamily="18" charset="0"/>
            </a:endParaRPr>
          </a:p>
        </p:txBody>
      </p:sp>
      <p:sp>
        <p:nvSpPr>
          <p:cNvPr id="11" name="Стрілка вниз 10"/>
          <p:cNvSpPr/>
          <p:nvPr/>
        </p:nvSpPr>
        <p:spPr>
          <a:xfrm rot="16200000">
            <a:off x="5419845" y="2005162"/>
            <a:ext cx="560192" cy="752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dirty="0">
              <a:latin typeface="Times New Roman" panose="02020603050405020304" pitchFamily="18" charset="0"/>
              <a:cs typeface="Times New Roman" panose="02020603050405020304" pitchFamily="18" charset="0"/>
            </a:endParaRPr>
          </a:p>
        </p:txBody>
      </p:sp>
      <p:sp>
        <p:nvSpPr>
          <p:cNvPr id="12" name="Округлений прямокутник 11"/>
          <p:cNvSpPr/>
          <p:nvPr/>
        </p:nvSpPr>
        <p:spPr>
          <a:xfrm>
            <a:off x="6481471" y="1752600"/>
            <a:ext cx="5164429" cy="12573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commitment to the core values of modern European identity: democracy, freedom, human rights, and dignity.</a:t>
            </a:r>
            <a:endParaRPr lang="uk-UA" sz="2400" i="1" dirty="0">
              <a:solidFill>
                <a:schemeClr val="tx1"/>
              </a:solidFill>
              <a:latin typeface="Times New Roman" panose="02020603050405020304" pitchFamily="18" charset="0"/>
              <a:cs typeface="Times New Roman" panose="02020603050405020304" pitchFamily="18" charset="0"/>
            </a:endParaRPr>
          </a:p>
        </p:txBody>
      </p:sp>
      <p:sp>
        <p:nvSpPr>
          <p:cNvPr id="13" name="Округлений прямокутник 12"/>
          <p:cNvSpPr/>
          <p:nvPr/>
        </p:nvSpPr>
        <p:spPr>
          <a:xfrm>
            <a:off x="448583" y="3461388"/>
            <a:ext cx="4688446" cy="29648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Under Article 64 of </a:t>
            </a:r>
            <a:r>
              <a:rPr lang="en-US" sz="2400" dirty="0" smtClean="0">
                <a:solidFill>
                  <a:schemeClr val="tx1"/>
                </a:solidFill>
                <a:latin typeface="Times New Roman" panose="02020603050405020304" pitchFamily="18" charset="0"/>
                <a:cs typeface="Times New Roman" panose="02020603050405020304" pitchFamily="18" charset="0"/>
              </a:rPr>
              <a:t>the Constitution of Ukraine, our State </a:t>
            </a:r>
            <a:r>
              <a:rPr lang="en-US" sz="2400" dirty="0">
                <a:solidFill>
                  <a:schemeClr val="tx1"/>
                </a:solidFill>
                <a:latin typeface="Times New Roman" panose="02020603050405020304" pitchFamily="18" charset="0"/>
                <a:cs typeface="Times New Roman" panose="02020603050405020304" pitchFamily="18" charset="0"/>
              </a:rPr>
              <a:t>declared that some constitutional rights could be temporarily restricted under martial law. A formal notification </a:t>
            </a:r>
            <a:r>
              <a:rPr lang="en-US" sz="2400" dirty="0" smtClean="0">
                <a:solidFill>
                  <a:schemeClr val="tx1"/>
                </a:solidFill>
                <a:latin typeface="Times New Roman" panose="02020603050405020304" pitchFamily="18" charset="0"/>
                <a:cs typeface="Times New Roman" panose="02020603050405020304" pitchFamily="18" charset="0"/>
              </a:rPr>
              <a:t>– the  </a:t>
            </a:r>
            <a:r>
              <a:rPr lang="en-US" sz="2400" dirty="0">
                <a:solidFill>
                  <a:schemeClr val="tx1"/>
                </a:solidFill>
                <a:latin typeface="Times New Roman" panose="02020603050405020304" pitchFamily="18" charset="0"/>
                <a:cs typeface="Times New Roman" panose="02020603050405020304" pitchFamily="18" charset="0"/>
              </a:rPr>
              <a:t>Note Verbale </a:t>
            </a:r>
            <a:r>
              <a:rPr lang="en-US" sz="2400" dirty="0" smtClean="0">
                <a:solidFill>
                  <a:schemeClr val="tx1"/>
                </a:solidFill>
                <a:latin typeface="Times New Roman" panose="02020603050405020304" pitchFamily="18" charset="0"/>
                <a:cs typeface="Times New Roman" panose="02020603050405020304" pitchFamily="18" charset="0"/>
              </a:rPr>
              <a:t>– was </a:t>
            </a:r>
            <a:r>
              <a:rPr lang="en-US" sz="2400" dirty="0">
                <a:solidFill>
                  <a:schemeClr val="tx1"/>
                </a:solidFill>
                <a:latin typeface="Times New Roman" panose="02020603050405020304" pitchFamily="18" charset="0"/>
                <a:cs typeface="Times New Roman" panose="02020603050405020304" pitchFamily="18" charset="0"/>
              </a:rPr>
              <a:t>sent to the Council of Europe. </a:t>
            </a:r>
            <a:endParaRPr lang="uk-UA" sz="2400" i="1" dirty="0">
              <a:solidFill>
                <a:schemeClr val="tx1"/>
              </a:solidFill>
              <a:latin typeface="Times New Roman" panose="02020603050405020304" pitchFamily="18" charset="0"/>
              <a:cs typeface="Times New Roman" panose="02020603050405020304" pitchFamily="18" charset="0"/>
            </a:endParaRPr>
          </a:p>
        </p:txBody>
      </p:sp>
      <p:sp>
        <p:nvSpPr>
          <p:cNvPr id="9" name="Стрілка вниз 8"/>
          <p:cNvSpPr/>
          <p:nvPr/>
        </p:nvSpPr>
        <p:spPr>
          <a:xfrm rot="16200000">
            <a:off x="5419845" y="4567705"/>
            <a:ext cx="560192" cy="752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dirty="0">
              <a:latin typeface="Times New Roman" panose="02020603050405020304" pitchFamily="18" charset="0"/>
              <a:cs typeface="Times New Roman" panose="02020603050405020304" pitchFamily="18" charset="0"/>
            </a:endParaRPr>
          </a:p>
        </p:txBody>
      </p:sp>
      <p:sp>
        <p:nvSpPr>
          <p:cNvPr id="14" name="Округлений прямокутник 13"/>
          <p:cNvSpPr/>
          <p:nvPr/>
        </p:nvSpPr>
        <p:spPr>
          <a:xfrm>
            <a:off x="6481470" y="3416936"/>
            <a:ext cx="5164429" cy="30537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The Government specified which rights could be limited: freedom of movement, the secrecy of correspondence, the inviolability of the home, the right to peaceful assembly</a:t>
            </a:r>
            <a:r>
              <a:rPr lang="en-US" sz="2400" dirty="0" smtClean="0">
                <a:solidFill>
                  <a:schemeClr val="tx1"/>
                </a:solidFill>
                <a:latin typeface="Times New Roman" panose="02020603050405020304" pitchFamily="18" charset="0"/>
                <a:cs typeface="Times New Roman" panose="02020603050405020304" pitchFamily="18" charset="0"/>
              </a:rPr>
              <a:t>.</a:t>
            </a:r>
            <a:endParaRPr lang="uk-UA" sz="2400" dirty="0" smtClean="0">
              <a:solidFill>
                <a:schemeClr val="tx1"/>
              </a:solidFill>
              <a:latin typeface="Times New Roman" panose="02020603050405020304" pitchFamily="18" charset="0"/>
              <a:cs typeface="Times New Roman" panose="02020603050405020304" pitchFamily="18" charset="0"/>
            </a:endParaRPr>
          </a:p>
          <a:p>
            <a:pPr algn="ctr"/>
            <a:r>
              <a:rPr lang="en-US" sz="2400" dirty="0">
                <a:solidFill>
                  <a:schemeClr val="tx1"/>
                </a:solidFill>
                <a:latin typeface="Times New Roman" panose="02020603050405020304" pitchFamily="18" charset="0"/>
                <a:cs typeface="Times New Roman" panose="02020603050405020304" pitchFamily="18" charset="0"/>
              </a:rPr>
              <a:t>These were difficult decisions, taken under existential threat.</a:t>
            </a:r>
          </a:p>
        </p:txBody>
      </p:sp>
    </p:spTree>
    <p:extLst>
      <p:ext uri="{BB962C8B-B14F-4D97-AF65-F5344CB8AC3E}">
        <p14:creationId xmlns:p14="http://schemas.microsoft.com/office/powerpoint/2010/main" val="415633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круглений прямокутник 12"/>
          <p:cNvSpPr/>
          <p:nvPr/>
        </p:nvSpPr>
        <p:spPr>
          <a:xfrm>
            <a:off x="385082" y="336518"/>
            <a:ext cx="4688446" cy="29648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In </a:t>
            </a:r>
            <a:r>
              <a:rPr lang="en-US" sz="2400" dirty="0">
                <a:solidFill>
                  <a:schemeClr val="tx1"/>
                </a:solidFill>
                <a:latin typeface="Times New Roman" panose="02020603050405020304" pitchFamily="18" charset="0"/>
                <a:cs typeface="Times New Roman" panose="02020603050405020304" pitchFamily="18" charset="0"/>
              </a:rPr>
              <a:t>a crisis or emergency situation, when a threat to national security arises, the ability of the parliament, the government and other state institutions to assume responsibility and take the necessary measures to eliminate becomes extremely important.</a:t>
            </a:r>
            <a:endParaRPr lang="uk-UA" sz="2400" i="1" dirty="0">
              <a:solidFill>
                <a:schemeClr val="tx1"/>
              </a:solidFill>
              <a:latin typeface="Times New Roman" panose="02020603050405020304" pitchFamily="18" charset="0"/>
              <a:cs typeface="Times New Roman" panose="02020603050405020304" pitchFamily="18" charset="0"/>
            </a:endParaRPr>
          </a:p>
        </p:txBody>
      </p:sp>
      <p:sp>
        <p:nvSpPr>
          <p:cNvPr id="9" name="Стрілка вниз 8"/>
          <p:cNvSpPr/>
          <p:nvPr/>
        </p:nvSpPr>
        <p:spPr>
          <a:xfrm rot="16200000">
            <a:off x="5469946" y="589079"/>
            <a:ext cx="560192" cy="752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dirty="0">
              <a:latin typeface="Times New Roman" panose="02020603050405020304" pitchFamily="18" charset="0"/>
              <a:cs typeface="Times New Roman" panose="02020603050405020304" pitchFamily="18" charset="0"/>
            </a:endParaRPr>
          </a:p>
        </p:txBody>
      </p:sp>
      <p:sp>
        <p:nvSpPr>
          <p:cNvPr id="14" name="Округлений прямокутник 13"/>
          <p:cNvSpPr/>
          <p:nvPr/>
        </p:nvSpPr>
        <p:spPr>
          <a:xfrm>
            <a:off x="6426556" y="510794"/>
            <a:ext cx="5164429" cy="9087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the role of the Constitutional Court becomes central</a:t>
            </a:r>
            <a:endParaRPr lang="uk-UA" sz="2400" i="1" dirty="0">
              <a:solidFill>
                <a:schemeClr val="tx1"/>
              </a:solidFill>
              <a:latin typeface="Times New Roman" panose="02020603050405020304" pitchFamily="18" charset="0"/>
              <a:cs typeface="Times New Roman" panose="02020603050405020304" pitchFamily="18" charset="0"/>
            </a:endParaRPr>
          </a:p>
        </p:txBody>
      </p:sp>
      <p:sp>
        <p:nvSpPr>
          <p:cNvPr id="16" name="Стрілка вниз 15"/>
          <p:cNvSpPr/>
          <p:nvPr/>
        </p:nvSpPr>
        <p:spPr>
          <a:xfrm>
            <a:off x="8728674" y="1460469"/>
            <a:ext cx="560192" cy="606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dirty="0">
              <a:latin typeface="Times New Roman" panose="02020603050405020304" pitchFamily="18" charset="0"/>
              <a:cs typeface="Times New Roman" panose="02020603050405020304" pitchFamily="18" charset="0"/>
            </a:endParaRPr>
          </a:p>
        </p:txBody>
      </p:sp>
      <p:sp>
        <p:nvSpPr>
          <p:cNvPr id="18" name="Округлений прямокутник 17"/>
          <p:cNvSpPr/>
          <p:nvPr/>
        </p:nvSpPr>
        <p:spPr>
          <a:xfrm>
            <a:off x="5613400" y="2107504"/>
            <a:ext cx="5977586" cy="11938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The Court takes into account that a full-scale war has forced Ukraine to adapt democratic mechanisms to extraordinary conditions.</a:t>
            </a:r>
            <a:endParaRPr lang="uk-UA" sz="2400" i="1" dirty="0">
              <a:solidFill>
                <a:schemeClr val="tx1"/>
              </a:solidFill>
              <a:latin typeface="Times New Roman" panose="02020603050405020304" pitchFamily="18" charset="0"/>
              <a:cs typeface="Times New Roman" panose="02020603050405020304" pitchFamily="18" charset="0"/>
            </a:endParaRPr>
          </a:p>
        </p:txBody>
      </p:sp>
      <p:sp>
        <p:nvSpPr>
          <p:cNvPr id="19" name="Округлений прямокутник 18"/>
          <p:cNvSpPr/>
          <p:nvPr/>
        </p:nvSpPr>
        <p:spPr>
          <a:xfrm>
            <a:off x="3043884" y="4275709"/>
            <a:ext cx="5977586" cy="4685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Several </a:t>
            </a:r>
            <a:r>
              <a:rPr lang="en-US" sz="2400" b="1" dirty="0">
                <a:solidFill>
                  <a:schemeClr val="tx1"/>
                </a:solidFill>
                <a:latin typeface="Times New Roman" panose="02020603050405020304" pitchFamily="18" charset="0"/>
                <a:cs typeface="Times New Roman" panose="02020603050405020304" pitchFamily="18" charset="0"/>
              </a:rPr>
              <a:t>principles that the Court sticks to:</a:t>
            </a:r>
            <a:endParaRPr lang="uk-UA" sz="2400" b="1" i="1" dirty="0">
              <a:solidFill>
                <a:schemeClr val="tx1"/>
              </a:solidFill>
              <a:latin typeface="Times New Roman" panose="02020603050405020304" pitchFamily="18" charset="0"/>
              <a:cs typeface="Times New Roman" panose="02020603050405020304" pitchFamily="18" charset="0"/>
            </a:endParaRPr>
          </a:p>
        </p:txBody>
      </p:sp>
      <p:sp>
        <p:nvSpPr>
          <p:cNvPr id="20" name="Округлений прямокутник 19"/>
          <p:cNvSpPr/>
          <p:nvPr/>
        </p:nvSpPr>
        <p:spPr>
          <a:xfrm>
            <a:off x="550569" y="5863209"/>
            <a:ext cx="2493315" cy="4685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legality</a:t>
            </a:r>
            <a:endParaRPr lang="uk-UA" sz="2400" i="1" dirty="0">
              <a:solidFill>
                <a:schemeClr val="tx1"/>
              </a:solidFill>
              <a:latin typeface="Times New Roman" panose="02020603050405020304" pitchFamily="18" charset="0"/>
              <a:cs typeface="Times New Roman" panose="02020603050405020304" pitchFamily="18" charset="0"/>
            </a:endParaRPr>
          </a:p>
        </p:txBody>
      </p:sp>
      <p:sp>
        <p:nvSpPr>
          <p:cNvPr id="21" name="Округлений прямокутник 20"/>
          <p:cNvSpPr/>
          <p:nvPr/>
        </p:nvSpPr>
        <p:spPr>
          <a:xfrm>
            <a:off x="4824119" y="5863209"/>
            <a:ext cx="2493315" cy="4685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temporality</a:t>
            </a:r>
            <a:endParaRPr lang="uk-UA" sz="2400" i="1" dirty="0">
              <a:solidFill>
                <a:schemeClr val="tx1"/>
              </a:solidFill>
              <a:latin typeface="Times New Roman" panose="02020603050405020304" pitchFamily="18" charset="0"/>
              <a:cs typeface="Times New Roman" panose="02020603050405020304" pitchFamily="18" charset="0"/>
            </a:endParaRPr>
          </a:p>
        </p:txBody>
      </p:sp>
      <p:sp>
        <p:nvSpPr>
          <p:cNvPr id="22" name="Округлений прямокутник 21"/>
          <p:cNvSpPr/>
          <p:nvPr/>
        </p:nvSpPr>
        <p:spPr>
          <a:xfrm>
            <a:off x="9097670" y="5863209"/>
            <a:ext cx="2493315" cy="4685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clarity</a:t>
            </a:r>
            <a:endParaRPr lang="uk-UA" sz="2400" i="1" dirty="0">
              <a:solidFill>
                <a:schemeClr val="tx1"/>
              </a:solidFill>
              <a:latin typeface="Times New Roman" panose="02020603050405020304" pitchFamily="18" charset="0"/>
              <a:cs typeface="Times New Roman" panose="02020603050405020304" pitchFamily="18" charset="0"/>
            </a:endParaRPr>
          </a:p>
        </p:txBody>
      </p:sp>
      <p:sp>
        <p:nvSpPr>
          <p:cNvPr id="23" name="Стрілка вниз 22"/>
          <p:cNvSpPr/>
          <p:nvPr/>
        </p:nvSpPr>
        <p:spPr>
          <a:xfrm rot="2948537">
            <a:off x="3005793" y="4927655"/>
            <a:ext cx="560192" cy="752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dirty="0">
              <a:latin typeface="Times New Roman" panose="02020603050405020304" pitchFamily="18" charset="0"/>
              <a:cs typeface="Times New Roman" panose="02020603050405020304" pitchFamily="18" charset="0"/>
            </a:endParaRPr>
          </a:p>
        </p:txBody>
      </p:sp>
      <p:sp>
        <p:nvSpPr>
          <p:cNvPr id="24" name="Стрілка вниз 23"/>
          <p:cNvSpPr/>
          <p:nvPr/>
        </p:nvSpPr>
        <p:spPr>
          <a:xfrm rot="19605468">
            <a:off x="8377150" y="5019034"/>
            <a:ext cx="560192" cy="752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dirty="0">
              <a:latin typeface="Times New Roman" panose="02020603050405020304" pitchFamily="18" charset="0"/>
              <a:cs typeface="Times New Roman" panose="02020603050405020304" pitchFamily="18" charset="0"/>
            </a:endParaRPr>
          </a:p>
        </p:txBody>
      </p:sp>
      <p:sp>
        <p:nvSpPr>
          <p:cNvPr id="25" name="Стрілка вниз 24"/>
          <p:cNvSpPr/>
          <p:nvPr/>
        </p:nvSpPr>
        <p:spPr>
          <a:xfrm>
            <a:off x="5752581" y="4927654"/>
            <a:ext cx="560192" cy="752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438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Округлений прямокутник 6"/>
          <p:cNvSpPr/>
          <p:nvPr/>
        </p:nvSpPr>
        <p:spPr>
          <a:xfrm>
            <a:off x="360226" y="381000"/>
            <a:ext cx="11455400" cy="1612900"/>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ctr">
              <a:lnSpc>
                <a:spcPts val="2400"/>
              </a:lnSpc>
            </a:pPr>
            <a:r>
              <a:rPr lang="en-US" sz="2100" b="1" spc="-30" dirty="0">
                <a:solidFill>
                  <a:schemeClr val="tx1"/>
                </a:solidFill>
                <a:latin typeface="Times New Roman" panose="02020603050405020304" pitchFamily="18" charset="0"/>
                <a:cs typeface="Times New Roman" panose="02020603050405020304" pitchFamily="18" charset="0"/>
              </a:rPr>
              <a:t>Decision of the Second Senate of the Constitutional Court of </a:t>
            </a:r>
            <a:r>
              <a:rPr lang="en-US" sz="2100" b="1" spc="-30" dirty="0" smtClean="0">
                <a:solidFill>
                  <a:schemeClr val="tx1"/>
                </a:solidFill>
                <a:latin typeface="Times New Roman" panose="02020603050405020304" pitchFamily="18" charset="0"/>
                <a:cs typeface="Times New Roman" panose="02020603050405020304" pitchFamily="18" charset="0"/>
              </a:rPr>
              <a:t>Ukraine</a:t>
            </a:r>
            <a:br>
              <a:rPr lang="en-US" sz="2100" b="1" spc="-30" dirty="0" smtClean="0">
                <a:solidFill>
                  <a:schemeClr val="tx1"/>
                </a:solidFill>
                <a:latin typeface="Times New Roman" panose="02020603050405020304" pitchFamily="18" charset="0"/>
                <a:cs typeface="Times New Roman" panose="02020603050405020304" pitchFamily="18" charset="0"/>
              </a:rPr>
            </a:br>
            <a:r>
              <a:rPr lang="en-US" sz="2100" b="1" spc="-30" dirty="0" smtClean="0">
                <a:solidFill>
                  <a:schemeClr val="tx1"/>
                </a:solidFill>
                <a:latin typeface="Times New Roman" panose="02020603050405020304" pitchFamily="18" charset="0"/>
                <a:cs typeface="Times New Roman" panose="02020603050405020304" pitchFamily="18" charset="0"/>
              </a:rPr>
              <a:t> </a:t>
            </a:r>
            <a:r>
              <a:rPr lang="en-US" sz="2100" b="1" spc="-30" dirty="0">
                <a:solidFill>
                  <a:schemeClr val="tx1"/>
                </a:solidFill>
                <a:latin typeface="Times New Roman" panose="02020603050405020304" pitchFamily="18" charset="0"/>
                <a:cs typeface="Times New Roman" panose="02020603050405020304" pitchFamily="18" charset="0"/>
              </a:rPr>
              <a:t>No. 2-r(II)/</a:t>
            </a:r>
            <a:r>
              <a:rPr lang="en-US" sz="2100" b="1" spc="-30" dirty="0" smtClean="0">
                <a:solidFill>
                  <a:schemeClr val="tx1"/>
                </a:solidFill>
                <a:latin typeface="Times New Roman" panose="02020603050405020304" pitchFamily="18" charset="0"/>
                <a:cs typeface="Times New Roman" panose="02020603050405020304" pitchFamily="18" charset="0"/>
              </a:rPr>
              <a:t>2025 </a:t>
            </a:r>
            <a:r>
              <a:rPr lang="en-US" sz="2100" b="1" spc="-30" dirty="0">
                <a:solidFill>
                  <a:schemeClr val="tx1"/>
                </a:solidFill>
                <a:latin typeface="Times New Roman" panose="02020603050405020304" pitchFamily="18" charset="0"/>
                <a:cs typeface="Times New Roman" panose="02020603050405020304" pitchFamily="18" charset="0"/>
              </a:rPr>
              <a:t>dated January 20, </a:t>
            </a:r>
            <a:r>
              <a:rPr lang="en-US" sz="2100" b="1" spc="-30" dirty="0" smtClean="0">
                <a:solidFill>
                  <a:schemeClr val="tx1"/>
                </a:solidFill>
                <a:latin typeface="Times New Roman" panose="02020603050405020304" pitchFamily="18" charset="0"/>
                <a:cs typeface="Times New Roman" panose="02020603050405020304" pitchFamily="18" charset="0"/>
              </a:rPr>
              <a:t>2025, </a:t>
            </a:r>
            <a:r>
              <a:rPr lang="en-US" sz="2100" b="1" spc="-30" dirty="0">
                <a:solidFill>
                  <a:schemeClr val="tx1"/>
                </a:solidFill>
                <a:latin typeface="Times New Roman" panose="02020603050405020304" pitchFamily="18" charset="0"/>
                <a:cs typeface="Times New Roman" panose="02020603050405020304" pitchFamily="18" charset="0"/>
              </a:rPr>
              <a:t>in the case upon the constitutional complaint of Petro </a:t>
            </a:r>
            <a:r>
              <a:rPr lang="en-US" sz="2100" b="1" spc="-30" dirty="0" err="1">
                <a:solidFill>
                  <a:schemeClr val="tx1"/>
                </a:solidFill>
                <a:latin typeface="Times New Roman" panose="02020603050405020304" pitchFamily="18" charset="0"/>
                <a:cs typeface="Times New Roman" panose="02020603050405020304" pitchFamily="18" charset="0"/>
              </a:rPr>
              <a:t>Kontorskyi</a:t>
            </a:r>
            <a:r>
              <a:rPr lang="en-US" sz="2100" b="1" spc="-30" dirty="0">
                <a:solidFill>
                  <a:schemeClr val="tx1"/>
                </a:solidFill>
                <a:latin typeface="Times New Roman" panose="02020603050405020304" pitchFamily="18" charset="0"/>
                <a:cs typeface="Times New Roman" panose="02020603050405020304" pitchFamily="18" charset="0"/>
              </a:rPr>
              <a:t> regarding the compliance of Articles 4.2.1.7, 8.1 of the Law of Ukraine “On Court Fee”  (on access to the court of cassation in civil proceedings) with the Constitution of Ukraine (constitutionality)</a:t>
            </a:r>
          </a:p>
        </p:txBody>
      </p:sp>
      <p:sp>
        <p:nvSpPr>
          <p:cNvPr id="10" name="Округлений прямокутник 6"/>
          <p:cNvSpPr/>
          <p:nvPr/>
        </p:nvSpPr>
        <p:spPr>
          <a:xfrm>
            <a:off x="360226" y="2463801"/>
            <a:ext cx="11455400" cy="736599"/>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nSpc>
                <a:spcPts val="2400"/>
              </a:lnSpc>
            </a:pPr>
            <a:r>
              <a:rPr lang="en-US" sz="2100" dirty="0" smtClean="0">
                <a:solidFill>
                  <a:schemeClr val="tx1"/>
                </a:solidFill>
                <a:latin typeface="Times New Roman" panose="02020603050405020304" pitchFamily="18" charset="0"/>
                <a:cs typeface="Times New Roman" panose="02020603050405020304" pitchFamily="18" charset="0"/>
              </a:rPr>
              <a:t>The </a:t>
            </a:r>
            <a:r>
              <a:rPr lang="en-US" sz="2100" dirty="0">
                <a:solidFill>
                  <a:schemeClr val="tx1"/>
                </a:solidFill>
                <a:latin typeface="Times New Roman" panose="02020603050405020304" pitchFamily="18" charset="0"/>
                <a:cs typeface="Times New Roman" panose="02020603050405020304" pitchFamily="18" charset="0"/>
              </a:rPr>
              <a:t>Court postponed the invalidation of a provision on access to the cassation court in civil cases, ensuring that access to justice would not be compromised during wartime.</a:t>
            </a:r>
          </a:p>
        </p:txBody>
      </p:sp>
      <p:sp>
        <p:nvSpPr>
          <p:cNvPr id="6" name="Стрілка вниз 5"/>
          <p:cNvSpPr/>
          <p:nvPr/>
        </p:nvSpPr>
        <p:spPr>
          <a:xfrm>
            <a:off x="5807830" y="1993901"/>
            <a:ext cx="560192"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100" dirty="0">
              <a:latin typeface="Times New Roman" panose="02020603050405020304" pitchFamily="18" charset="0"/>
              <a:cs typeface="Times New Roman" panose="02020603050405020304" pitchFamily="18" charset="0"/>
            </a:endParaRPr>
          </a:p>
        </p:txBody>
      </p:sp>
      <p:sp>
        <p:nvSpPr>
          <p:cNvPr id="7" name="Округлений прямокутник 6"/>
          <p:cNvSpPr/>
          <p:nvPr/>
        </p:nvSpPr>
        <p:spPr>
          <a:xfrm>
            <a:off x="360226" y="3606800"/>
            <a:ext cx="11455400" cy="1612900"/>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ctr">
              <a:lnSpc>
                <a:spcPts val="2400"/>
              </a:lnSpc>
            </a:pPr>
            <a:r>
              <a:rPr lang="en-US" sz="2100" b="1" spc="-50" dirty="0" smtClean="0">
                <a:solidFill>
                  <a:schemeClr val="tx1"/>
                </a:solidFill>
                <a:latin typeface="Times New Roman" panose="02020603050405020304" pitchFamily="18" charset="0"/>
                <a:cs typeface="Times New Roman" panose="02020603050405020304" pitchFamily="18" charset="0"/>
              </a:rPr>
              <a:t>Decision </a:t>
            </a:r>
            <a:r>
              <a:rPr lang="en-US" sz="2100" b="1" spc="-50" dirty="0">
                <a:solidFill>
                  <a:schemeClr val="tx1"/>
                </a:solidFill>
                <a:latin typeface="Times New Roman" panose="02020603050405020304" pitchFamily="18" charset="0"/>
                <a:cs typeface="Times New Roman" panose="02020603050405020304" pitchFamily="18" charset="0"/>
              </a:rPr>
              <a:t>of the Second Senate of the Constitutional Court of Ukraine No. 11-r(II)/2024 </a:t>
            </a:r>
            <a:endParaRPr lang="en-US" sz="2100" b="1" spc="-50" dirty="0" smtClean="0">
              <a:solidFill>
                <a:schemeClr val="tx1"/>
              </a:solidFill>
              <a:latin typeface="Times New Roman" panose="02020603050405020304" pitchFamily="18" charset="0"/>
              <a:cs typeface="Times New Roman" panose="02020603050405020304" pitchFamily="18" charset="0"/>
            </a:endParaRPr>
          </a:p>
          <a:p>
            <a:pPr lvl="0" indent="450850" algn="ctr">
              <a:lnSpc>
                <a:spcPts val="2400"/>
              </a:lnSpc>
            </a:pPr>
            <a:r>
              <a:rPr lang="en-US" sz="2100" b="1" spc="-50" dirty="0" smtClean="0">
                <a:solidFill>
                  <a:schemeClr val="tx1"/>
                </a:solidFill>
                <a:latin typeface="Times New Roman" panose="02020603050405020304" pitchFamily="18" charset="0"/>
                <a:cs typeface="Times New Roman" panose="02020603050405020304" pitchFamily="18" charset="0"/>
              </a:rPr>
              <a:t>dated </a:t>
            </a:r>
            <a:r>
              <a:rPr lang="en-US" sz="2100" b="1" spc="-50" dirty="0">
                <a:solidFill>
                  <a:schemeClr val="tx1"/>
                </a:solidFill>
                <a:latin typeface="Times New Roman" panose="02020603050405020304" pitchFamily="18" charset="0"/>
                <a:cs typeface="Times New Roman" panose="02020603050405020304" pitchFamily="18" charset="0"/>
              </a:rPr>
              <a:t>December 18, 2024, in the case upon the constitutional complaint of Bohdan </a:t>
            </a:r>
            <a:r>
              <a:rPr lang="en-US" sz="2100" b="1" spc="-50" dirty="0" err="1">
                <a:solidFill>
                  <a:schemeClr val="tx1"/>
                </a:solidFill>
                <a:latin typeface="Times New Roman" panose="02020603050405020304" pitchFamily="18" charset="0"/>
                <a:cs typeface="Times New Roman" panose="02020603050405020304" pitchFamily="18" charset="0"/>
              </a:rPr>
              <a:t>Panchenko</a:t>
            </a:r>
            <a:r>
              <a:rPr lang="en-US" sz="2100" b="1" spc="-50" dirty="0">
                <a:solidFill>
                  <a:schemeClr val="tx1"/>
                </a:solidFill>
                <a:latin typeface="Times New Roman" panose="02020603050405020304" pitchFamily="18" charset="0"/>
                <a:cs typeface="Times New Roman" panose="02020603050405020304" pitchFamily="18" charset="0"/>
              </a:rPr>
              <a:t> on the compliance of Article 51.1.9, paragraph 51.1 of Section XIII “Transitional Provisions” of the </a:t>
            </a:r>
            <a:r>
              <a:rPr lang="en-US" sz="2100" b="1" spc="-50" dirty="0" smtClean="0">
                <a:solidFill>
                  <a:schemeClr val="tx1"/>
                </a:solidFill>
                <a:latin typeface="Times New Roman" panose="02020603050405020304" pitchFamily="18" charset="0"/>
                <a:cs typeface="Times New Roman" panose="02020603050405020304" pitchFamily="18" charset="0"/>
              </a:rPr>
              <a:t>Law of Ukraine </a:t>
            </a:r>
            <a:r>
              <a:rPr lang="en-US" sz="2100" b="1" spc="-50" dirty="0">
                <a:solidFill>
                  <a:schemeClr val="tx1"/>
                </a:solidFill>
                <a:latin typeface="Times New Roman" panose="02020603050405020304" pitchFamily="18" charset="0"/>
                <a:cs typeface="Times New Roman" panose="02020603050405020304" pitchFamily="18" charset="0"/>
              </a:rPr>
              <a:t>“On the Prosecution Office” No. 1697-VII dated October 14, 2014 with the Constitution of Ukraine (constitutionality) (on the constitutional guarantees of the independence of the prosecutor)</a:t>
            </a:r>
          </a:p>
        </p:txBody>
      </p:sp>
      <p:sp>
        <p:nvSpPr>
          <p:cNvPr id="8" name="Округлений прямокутник 6"/>
          <p:cNvSpPr/>
          <p:nvPr/>
        </p:nvSpPr>
        <p:spPr>
          <a:xfrm>
            <a:off x="360226" y="5664201"/>
            <a:ext cx="11455400" cy="774699"/>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nSpc>
                <a:spcPts val="2400"/>
              </a:lnSpc>
            </a:pPr>
            <a:r>
              <a:rPr lang="en-US" sz="2100" dirty="0" smtClean="0">
                <a:solidFill>
                  <a:schemeClr val="tx1"/>
                </a:solidFill>
                <a:latin typeface="Times New Roman" panose="02020603050405020304" pitchFamily="18" charset="0"/>
                <a:cs typeface="Times New Roman" panose="02020603050405020304" pitchFamily="18" charset="0"/>
              </a:rPr>
              <a:t>The </a:t>
            </a:r>
            <a:r>
              <a:rPr lang="en-US" sz="2100" dirty="0">
                <a:solidFill>
                  <a:schemeClr val="tx1"/>
                </a:solidFill>
                <a:latin typeface="Times New Roman" panose="02020603050405020304" pitchFamily="18" charset="0"/>
                <a:cs typeface="Times New Roman" panose="02020603050405020304" pitchFamily="18" charset="0"/>
              </a:rPr>
              <a:t>Court reinforced the independence of the prosecution service by striking down provisions that allowed excessive </a:t>
            </a:r>
            <a:r>
              <a:rPr lang="en-US" sz="2100">
                <a:solidFill>
                  <a:schemeClr val="tx1"/>
                </a:solidFill>
                <a:latin typeface="Times New Roman" panose="02020603050405020304" pitchFamily="18" charset="0"/>
                <a:cs typeface="Times New Roman" panose="02020603050405020304" pitchFamily="18" charset="0"/>
              </a:rPr>
              <a:t>executive </a:t>
            </a:r>
            <a:r>
              <a:rPr lang="en-US" sz="2100" smtClean="0">
                <a:solidFill>
                  <a:schemeClr val="tx1"/>
                </a:solidFill>
                <a:latin typeface="Times New Roman" panose="02020603050405020304" pitchFamily="18" charset="0"/>
                <a:cs typeface="Times New Roman" panose="02020603050405020304" pitchFamily="18" charset="0"/>
              </a:rPr>
              <a:t>interference.</a:t>
            </a:r>
            <a:endParaRPr lang="en-US" sz="2100" dirty="0">
              <a:solidFill>
                <a:schemeClr val="tx1"/>
              </a:solidFill>
              <a:latin typeface="Times New Roman" panose="02020603050405020304" pitchFamily="18" charset="0"/>
              <a:cs typeface="Times New Roman" panose="02020603050405020304" pitchFamily="18" charset="0"/>
            </a:endParaRPr>
          </a:p>
        </p:txBody>
      </p:sp>
      <p:sp>
        <p:nvSpPr>
          <p:cNvPr id="11" name="Стрілка вниз 10"/>
          <p:cNvSpPr/>
          <p:nvPr/>
        </p:nvSpPr>
        <p:spPr>
          <a:xfrm>
            <a:off x="5807830" y="5219701"/>
            <a:ext cx="560192"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5131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Округлений прямокутник 6"/>
          <p:cNvSpPr/>
          <p:nvPr/>
        </p:nvSpPr>
        <p:spPr>
          <a:xfrm>
            <a:off x="360226" y="577851"/>
            <a:ext cx="11455400" cy="1612900"/>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ctr">
              <a:lnSpc>
                <a:spcPts val="2400"/>
              </a:lnSpc>
            </a:pPr>
            <a:r>
              <a:rPr lang="en-US" sz="2100" b="1" spc="-30" dirty="0">
                <a:solidFill>
                  <a:schemeClr val="tx1"/>
                </a:solidFill>
                <a:latin typeface="Times New Roman" panose="02020603050405020304" pitchFamily="18" charset="0"/>
                <a:cs typeface="Times New Roman" panose="02020603050405020304" pitchFamily="18" charset="0"/>
              </a:rPr>
              <a:t>Decision of the Second Senate of the Constitutional Court of Ukraine No. 8-r(II)/2024 </a:t>
            </a:r>
            <a:endParaRPr lang="en-US" sz="2100" b="1" spc="-30" dirty="0" smtClean="0">
              <a:solidFill>
                <a:schemeClr val="tx1"/>
              </a:solidFill>
              <a:latin typeface="Times New Roman" panose="02020603050405020304" pitchFamily="18" charset="0"/>
              <a:cs typeface="Times New Roman" panose="02020603050405020304" pitchFamily="18" charset="0"/>
            </a:endParaRPr>
          </a:p>
          <a:p>
            <a:pPr lvl="0" indent="450850" algn="ctr">
              <a:lnSpc>
                <a:spcPts val="2400"/>
              </a:lnSpc>
            </a:pPr>
            <a:r>
              <a:rPr lang="en-US" sz="2100" b="1" spc="-30" dirty="0" smtClean="0">
                <a:solidFill>
                  <a:schemeClr val="tx1"/>
                </a:solidFill>
                <a:latin typeface="Times New Roman" panose="02020603050405020304" pitchFamily="18" charset="0"/>
                <a:cs typeface="Times New Roman" panose="02020603050405020304" pitchFamily="18" charset="0"/>
              </a:rPr>
              <a:t>dated </a:t>
            </a:r>
            <a:r>
              <a:rPr lang="en-US" sz="2100" b="1" spc="-30" dirty="0">
                <a:solidFill>
                  <a:schemeClr val="tx1"/>
                </a:solidFill>
                <a:latin typeface="Times New Roman" panose="02020603050405020304" pitchFamily="18" charset="0"/>
                <a:cs typeface="Times New Roman" panose="02020603050405020304" pitchFamily="18" charset="0"/>
              </a:rPr>
              <a:t>July 18, </a:t>
            </a:r>
            <a:r>
              <a:rPr lang="en-US" sz="2100" b="1" spc="-30" dirty="0" smtClean="0">
                <a:solidFill>
                  <a:schemeClr val="tx1"/>
                </a:solidFill>
                <a:latin typeface="Times New Roman" panose="02020603050405020304" pitchFamily="18" charset="0"/>
                <a:cs typeface="Times New Roman" panose="02020603050405020304" pitchFamily="18" charset="0"/>
              </a:rPr>
              <a:t>2024, </a:t>
            </a:r>
            <a:r>
              <a:rPr lang="en-US" sz="2100" b="1" spc="-30" dirty="0">
                <a:solidFill>
                  <a:schemeClr val="tx1"/>
                </a:solidFill>
                <a:latin typeface="Times New Roman" panose="02020603050405020304" pitchFamily="18" charset="0"/>
                <a:cs typeface="Times New Roman" panose="02020603050405020304" pitchFamily="18" charset="0"/>
              </a:rPr>
              <a:t>in the case upon the constitutional complaints of </a:t>
            </a:r>
            <a:r>
              <a:rPr lang="en-US" sz="2100" b="1" spc="-30" dirty="0" err="1">
                <a:solidFill>
                  <a:schemeClr val="tx1"/>
                </a:solidFill>
                <a:latin typeface="Times New Roman" panose="02020603050405020304" pitchFamily="18" charset="0"/>
                <a:cs typeface="Times New Roman" panose="02020603050405020304" pitchFamily="18" charset="0"/>
              </a:rPr>
              <a:t>Ruslan</a:t>
            </a:r>
            <a:r>
              <a:rPr lang="en-US" sz="2100" b="1" spc="-30" dirty="0">
                <a:solidFill>
                  <a:schemeClr val="tx1"/>
                </a:solidFill>
                <a:latin typeface="Times New Roman" panose="02020603050405020304" pitchFamily="18" charset="0"/>
                <a:cs typeface="Times New Roman" panose="02020603050405020304" pitchFamily="18" charset="0"/>
              </a:rPr>
              <a:t> </a:t>
            </a:r>
            <a:r>
              <a:rPr lang="en-US" sz="2100" b="1" spc="-30" dirty="0" err="1">
                <a:solidFill>
                  <a:schemeClr val="tx1"/>
                </a:solidFill>
                <a:latin typeface="Times New Roman" panose="02020603050405020304" pitchFamily="18" charset="0"/>
                <a:cs typeface="Times New Roman" panose="02020603050405020304" pitchFamily="18" charset="0"/>
              </a:rPr>
              <a:t>Onishchenko</a:t>
            </a:r>
            <a:r>
              <a:rPr lang="en-US" sz="2100" b="1" spc="-30" dirty="0">
                <a:solidFill>
                  <a:schemeClr val="tx1"/>
                </a:solidFill>
                <a:latin typeface="Times New Roman" panose="02020603050405020304" pitchFamily="18" charset="0"/>
                <a:cs typeface="Times New Roman" panose="02020603050405020304" pitchFamily="18" charset="0"/>
              </a:rPr>
              <a:t> and </a:t>
            </a:r>
            <a:r>
              <a:rPr lang="en-US" sz="2100" b="1" spc="-30" dirty="0" err="1">
                <a:solidFill>
                  <a:schemeClr val="tx1"/>
                </a:solidFill>
                <a:latin typeface="Times New Roman" panose="02020603050405020304" pitchFamily="18" charset="0"/>
                <a:cs typeface="Times New Roman" panose="02020603050405020304" pitchFamily="18" charset="0"/>
              </a:rPr>
              <a:t>Dmytro</a:t>
            </a:r>
            <a:r>
              <a:rPr lang="en-US" sz="2100" b="1" spc="-30" dirty="0">
                <a:solidFill>
                  <a:schemeClr val="tx1"/>
                </a:solidFill>
                <a:latin typeface="Times New Roman" panose="02020603050405020304" pitchFamily="18" charset="0"/>
                <a:cs typeface="Times New Roman" panose="02020603050405020304" pitchFamily="18" charset="0"/>
              </a:rPr>
              <a:t> </a:t>
            </a:r>
            <a:r>
              <a:rPr lang="en-US" sz="2100" b="1" spc="-30" dirty="0" err="1">
                <a:solidFill>
                  <a:schemeClr val="tx1"/>
                </a:solidFill>
                <a:latin typeface="Times New Roman" panose="02020603050405020304" pitchFamily="18" charset="0"/>
                <a:cs typeface="Times New Roman" panose="02020603050405020304" pitchFamily="18" charset="0"/>
              </a:rPr>
              <a:t>Havryliuk</a:t>
            </a:r>
            <a:r>
              <a:rPr lang="en-US" sz="2100" b="1" spc="-30" dirty="0">
                <a:solidFill>
                  <a:schemeClr val="tx1"/>
                </a:solidFill>
                <a:latin typeface="Times New Roman" panose="02020603050405020304" pitchFamily="18" charset="0"/>
                <a:cs typeface="Times New Roman" panose="02020603050405020304" pitchFamily="18" charset="0"/>
              </a:rPr>
              <a:t> regarding the compliance of Article 615.6 of the Criminal Procedure Code of Ukraine with the Constitution of Ukraine (constitutionality) </a:t>
            </a:r>
            <a:endParaRPr lang="en-US" sz="2100" b="1" spc="-30" dirty="0" smtClean="0">
              <a:solidFill>
                <a:schemeClr val="tx1"/>
              </a:solidFill>
              <a:latin typeface="Times New Roman" panose="02020603050405020304" pitchFamily="18" charset="0"/>
              <a:cs typeface="Times New Roman" panose="02020603050405020304" pitchFamily="18" charset="0"/>
            </a:endParaRPr>
          </a:p>
          <a:p>
            <a:pPr lvl="0" indent="450850" algn="ctr">
              <a:lnSpc>
                <a:spcPts val="2400"/>
              </a:lnSpc>
            </a:pPr>
            <a:r>
              <a:rPr lang="en-US" sz="2100" b="1" spc="-30" dirty="0" smtClean="0">
                <a:solidFill>
                  <a:schemeClr val="tx1"/>
                </a:solidFill>
                <a:latin typeface="Times New Roman" panose="02020603050405020304" pitchFamily="18" charset="0"/>
                <a:cs typeface="Times New Roman" panose="02020603050405020304" pitchFamily="18" charset="0"/>
              </a:rPr>
              <a:t>(</a:t>
            </a:r>
            <a:r>
              <a:rPr lang="en-US" sz="2100" b="1" spc="-30" dirty="0">
                <a:solidFill>
                  <a:schemeClr val="tx1"/>
                </a:solidFill>
                <a:latin typeface="Times New Roman" panose="02020603050405020304" pitchFamily="18" charset="0"/>
                <a:cs typeface="Times New Roman" panose="02020603050405020304" pitchFamily="18" charset="0"/>
              </a:rPr>
              <a:t>case on guarantees of judicial </a:t>
            </a:r>
            <a:r>
              <a:rPr lang="en-US" sz="2100" b="1" spc="-30" dirty="0" smtClean="0">
                <a:solidFill>
                  <a:schemeClr val="tx1"/>
                </a:solidFill>
                <a:latin typeface="Times New Roman" panose="02020603050405020304" pitchFamily="18" charset="0"/>
                <a:cs typeface="Times New Roman" panose="02020603050405020304" pitchFamily="18" charset="0"/>
              </a:rPr>
              <a:t>review </a:t>
            </a:r>
            <a:r>
              <a:rPr lang="en-US" sz="2100" b="1" spc="-30" dirty="0">
                <a:solidFill>
                  <a:schemeClr val="tx1"/>
                </a:solidFill>
                <a:latin typeface="Times New Roman" panose="02020603050405020304" pitchFamily="18" charset="0"/>
                <a:cs typeface="Times New Roman" panose="02020603050405020304" pitchFamily="18" charset="0"/>
              </a:rPr>
              <a:t>over the observance of the rights of persons in custody)</a:t>
            </a:r>
          </a:p>
        </p:txBody>
      </p:sp>
      <p:sp>
        <p:nvSpPr>
          <p:cNvPr id="10" name="Округлений прямокутник 6"/>
          <p:cNvSpPr/>
          <p:nvPr/>
        </p:nvSpPr>
        <p:spPr>
          <a:xfrm>
            <a:off x="360226" y="2660652"/>
            <a:ext cx="11455400" cy="736599"/>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just">
              <a:lnSpc>
                <a:spcPts val="2400"/>
              </a:lnSpc>
            </a:pPr>
            <a:r>
              <a:rPr lang="en-US" sz="2100" dirty="0" smtClean="0">
                <a:solidFill>
                  <a:schemeClr val="tx1"/>
                </a:solidFill>
                <a:latin typeface="Times New Roman" panose="02020603050405020304" pitchFamily="18" charset="0"/>
                <a:cs typeface="Times New Roman" panose="02020603050405020304" pitchFamily="18" charset="0"/>
              </a:rPr>
              <a:t>The </a:t>
            </a:r>
            <a:r>
              <a:rPr lang="en-US" sz="2100" dirty="0">
                <a:solidFill>
                  <a:schemeClr val="tx1"/>
                </a:solidFill>
                <a:latin typeface="Times New Roman" panose="02020603050405020304" pitchFamily="18" charset="0"/>
                <a:cs typeface="Times New Roman" panose="02020603050405020304" pitchFamily="18" charset="0"/>
              </a:rPr>
              <a:t>Court reaffirmed judicial </a:t>
            </a:r>
            <a:r>
              <a:rPr lang="en-US" sz="2100" dirty="0" smtClean="0">
                <a:solidFill>
                  <a:schemeClr val="tx1"/>
                </a:solidFill>
                <a:latin typeface="Times New Roman" panose="02020603050405020304" pitchFamily="18" charset="0"/>
                <a:cs typeface="Times New Roman" panose="02020603050405020304" pitchFamily="18" charset="0"/>
              </a:rPr>
              <a:t>control </a:t>
            </a:r>
            <a:r>
              <a:rPr lang="en-US" sz="2100" dirty="0">
                <a:solidFill>
                  <a:schemeClr val="tx1"/>
                </a:solidFill>
                <a:latin typeface="Times New Roman" panose="02020603050405020304" pitchFamily="18" charset="0"/>
                <a:cs typeface="Times New Roman" panose="02020603050405020304" pitchFamily="18" charset="0"/>
              </a:rPr>
              <a:t>over detention, even in wartime. The Court ruled that prolonged detention without judicial </a:t>
            </a:r>
            <a:r>
              <a:rPr lang="en-US" sz="2100" dirty="0" smtClean="0">
                <a:solidFill>
                  <a:schemeClr val="tx1"/>
                </a:solidFill>
                <a:latin typeface="Times New Roman" panose="02020603050405020304" pitchFamily="18" charset="0"/>
                <a:cs typeface="Times New Roman" panose="02020603050405020304" pitchFamily="18" charset="0"/>
              </a:rPr>
              <a:t>control </a:t>
            </a:r>
            <a:r>
              <a:rPr lang="en-US" sz="2100" dirty="0">
                <a:solidFill>
                  <a:schemeClr val="tx1"/>
                </a:solidFill>
                <a:latin typeface="Times New Roman" panose="02020603050405020304" pitchFamily="18" charset="0"/>
                <a:cs typeface="Times New Roman" panose="02020603050405020304" pitchFamily="18" charset="0"/>
              </a:rPr>
              <a:t>violated constitutional safeguards.</a:t>
            </a:r>
          </a:p>
        </p:txBody>
      </p:sp>
      <p:sp>
        <p:nvSpPr>
          <p:cNvPr id="6" name="Стрілка вниз 5"/>
          <p:cNvSpPr/>
          <p:nvPr/>
        </p:nvSpPr>
        <p:spPr>
          <a:xfrm>
            <a:off x="5807830" y="2190752"/>
            <a:ext cx="560192"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100" dirty="0">
              <a:latin typeface="Times New Roman" panose="02020603050405020304" pitchFamily="18" charset="0"/>
              <a:cs typeface="Times New Roman" panose="02020603050405020304" pitchFamily="18" charset="0"/>
            </a:endParaRPr>
          </a:p>
        </p:txBody>
      </p:sp>
      <p:sp>
        <p:nvSpPr>
          <p:cNvPr id="7" name="Округлений прямокутник 6"/>
          <p:cNvSpPr/>
          <p:nvPr/>
        </p:nvSpPr>
        <p:spPr>
          <a:xfrm>
            <a:off x="360226" y="4051300"/>
            <a:ext cx="11455400" cy="1282702"/>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ctr">
              <a:lnSpc>
                <a:spcPts val="2400"/>
              </a:lnSpc>
            </a:pPr>
            <a:r>
              <a:rPr lang="en-US" sz="2100" b="1" spc="-30" dirty="0">
                <a:solidFill>
                  <a:schemeClr val="tx1"/>
                </a:solidFill>
                <a:latin typeface="Times New Roman" panose="02020603050405020304" pitchFamily="18" charset="0"/>
                <a:cs typeface="Times New Roman" panose="02020603050405020304" pitchFamily="18" charset="0"/>
              </a:rPr>
              <a:t>Decision of the Second Senate of the Constitutional Court of Ukraine No. 6-r(II)/2024 </a:t>
            </a:r>
            <a:endParaRPr lang="en-US" sz="2100" b="1" spc="-30" dirty="0" smtClean="0">
              <a:solidFill>
                <a:schemeClr val="tx1"/>
              </a:solidFill>
              <a:latin typeface="Times New Roman" panose="02020603050405020304" pitchFamily="18" charset="0"/>
              <a:cs typeface="Times New Roman" panose="02020603050405020304" pitchFamily="18" charset="0"/>
            </a:endParaRPr>
          </a:p>
          <a:p>
            <a:pPr lvl="0" indent="450850" algn="ctr">
              <a:lnSpc>
                <a:spcPts val="2400"/>
              </a:lnSpc>
            </a:pPr>
            <a:r>
              <a:rPr lang="en-US" sz="2100" b="1" spc="-30" dirty="0" smtClean="0">
                <a:solidFill>
                  <a:schemeClr val="tx1"/>
                </a:solidFill>
                <a:latin typeface="Times New Roman" panose="02020603050405020304" pitchFamily="18" charset="0"/>
                <a:cs typeface="Times New Roman" panose="02020603050405020304" pitchFamily="18" charset="0"/>
              </a:rPr>
              <a:t>dated </a:t>
            </a:r>
            <a:r>
              <a:rPr lang="en-US" sz="2100" b="1" spc="-30" dirty="0">
                <a:solidFill>
                  <a:schemeClr val="tx1"/>
                </a:solidFill>
                <a:latin typeface="Times New Roman" panose="02020603050405020304" pitchFamily="18" charset="0"/>
                <a:cs typeface="Times New Roman" panose="02020603050405020304" pitchFamily="18" charset="0"/>
              </a:rPr>
              <a:t>May 13, 2024, in the case upon the constitutional complaint of </a:t>
            </a:r>
            <a:r>
              <a:rPr lang="en-US" sz="2100" b="1" spc="-30" dirty="0" err="1">
                <a:solidFill>
                  <a:schemeClr val="tx1"/>
                </a:solidFill>
                <a:latin typeface="Times New Roman" panose="02020603050405020304" pitchFamily="18" charset="0"/>
                <a:cs typeface="Times New Roman" panose="02020603050405020304" pitchFamily="18" charset="0"/>
              </a:rPr>
              <a:t>Volodymyr</a:t>
            </a:r>
            <a:r>
              <a:rPr lang="en-US" sz="2100" b="1" spc="-30" dirty="0">
                <a:solidFill>
                  <a:schemeClr val="tx1"/>
                </a:solidFill>
                <a:latin typeface="Times New Roman" panose="02020603050405020304" pitchFamily="18" charset="0"/>
                <a:cs typeface="Times New Roman" panose="02020603050405020304" pitchFamily="18" charset="0"/>
              </a:rPr>
              <a:t> </a:t>
            </a:r>
            <a:r>
              <a:rPr lang="en-US" sz="2100" b="1" spc="-30" dirty="0" err="1">
                <a:solidFill>
                  <a:schemeClr val="tx1"/>
                </a:solidFill>
                <a:latin typeface="Times New Roman" panose="02020603050405020304" pitchFamily="18" charset="0"/>
                <a:cs typeface="Times New Roman" panose="02020603050405020304" pitchFamily="18" charset="0"/>
              </a:rPr>
              <a:t>Lopushanskyi</a:t>
            </a:r>
            <a:r>
              <a:rPr lang="en-US" sz="2100" b="1" spc="-30" dirty="0">
                <a:solidFill>
                  <a:schemeClr val="tx1"/>
                </a:solidFill>
                <a:latin typeface="Times New Roman" panose="02020603050405020304" pitchFamily="18" charset="0"/>
                <a:cs typeface="Times New Roman" panose="02020603050405020304" pitchFamily="18" charset="0"/>
              </a:rPr>
              <a:t> regarding the compliance of Articles 3.2, 4.2.1.9 of the </a:t>
            </a:r>
            <a:r>
              <a:rPr lang="en-US" sz="2100" b="1" spc="-30" dirty="0" smtClean="0">
                <a:solidFill>
                  <a:schemeClr val="tx1"/>
                </a:solidFill>
                <a:latin typeface="Times New Roman" panose="02020603050405020304" pitchFamily="18" charset="0"/>
                <a:cs typeface="Times New Roman" panose="02020603050405020304" pitchFamily="18" charset="0"/>
              </a:rPr>
              <a:t>Law of Ukraine </a:t>
            </a:r>
            <a:r>
              <a:rPr lang="en-US" sz="2100" b="1" spc="-30" dirty="0">
                <a:solidFill>
                  <a:schemeClr val="tx1"/>
                </a:solidFill>
                <a:latin typeface="Times New Roman" panose="02020603050405020304" pitchFamily="18" charset="0"/>
                <a:cs typeface="Times New Roman" panose="02020603050405020304" pitchFamily="18" charset="0"/>
              </a:rPr>
              <a:t>“On Court Fee” with the Constitution of Ukraine (constitutionality) (case on binding nature of a court decision)</a:t>
            </a:r>
          </a:p>
        </p:txBody>
      </p:sp>
      <p:sp>
        <p:nvSpPr>
          <p:cNvPr id="8" name="Округлений прямокутник 6"/>
          <p:cNvSpPr/>
          <p:nvPr/>
        </p:nvSpPr>
        <p:spPr>
          <a:xfrm>
            <a:off x="360226" y="5842005"/>
            <a:ext cx="11455400" cy="507995"/>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nSpc>
                <a:spcPts val="2400"/>
              </a:lnSpc>
            </a:pPr>
            <a:r>
              <a:rPr lang="en-US" sz="2100" dirty="0" smtClean="0">
                <a:solidFill>
                  <a:schemeClr val="tx1"/>
                </a:solidFill>
                <a:latin typeface="Times New Roman" panose="02020603050405020304" pitchFamily="18" charset="0"/>
                <a:cs typeface="Times New Roman" panose="02020603050405020304" pitchFamily="18" charset="0"/>
              </a:rPr>
              <a:t>The </a:t>
            </a:r>
            <a:r>
              <a:rPr lang="en-US" sz="2100" dirty="0">
                <a:solidFill>
                  <a:schemeClr val="tx1"/>
                </a:solidFill>
                <a:latin typeface="Times New Roman" panose="02020603050405020304" pitchFamily="18" charset="0"/>
                <a:cs typeface="Times New Roman" panose="02020603050405020304" pitchFamily="18" charset="0"/>
              </a:rPr>
              <a:t>Court upheld the binding nature of court judgments </a:t>
            </a:r>
            <a:r>
              <a:rPr lang="en-US" sz="2100" dirty="0" smtClean="0">
                <a:solidFill>
                  <a:schemeClr val="tx1"/>
                </a:solidFill>
                <a:latin typeface="Times New Roman" panose="02020603050405020304" pitchFamily="18" charset="0"/>
                <a:cs typeface="Times New Roman" panose="02020603050405020304" pitchFamily="18" charset="0"/>
              </a:rPr>
              <a:t>– essential </a:t>
            </a:r>
            <a:r>
              <a:rPr lang="en-US" sz="2100" dirty="0">
                <a:solidFill>
                  <a:schemeClr val="tx1"/>
                </a:solidFill>
                <a:latin typeface="Times New Roman" panose="02020603050405020304" pitchFamily="18" charset="0"/>
                <a:cs typeface="Times New Roman" panose="02020603050405020304" pitchFamily="18" charset="0"/>
              </a:rPr>
              <a:t>in maintaining legal certainty.</a:t>
            </a:r>
          </a:p>
        </p:txBody>
      </p:sp>
      <p:sp>
        <p:nvSpPr>
          <p:cNvPr id="11" name="Стрілка вниз 10"/>
          <p:cNvSpPr/>
          <p:nvPr/>
        </p:nvSpPr>
        <p:spPr>
          <a:xfrm>
            <a:off x="5807830" y="5334002"/>
            <a:ext cx="560192"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2515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Округлений прямокутник 18"/>
          <p:cNvSpPr/>
          <p:nvPr/>
        </p:nvSpPr>
        <p:spPr>
          <a:xfrm>
            <a:off x="1517826" y="1409700"/>
            <a:ext cx="8805216" cy="14035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Each </a:t>
            </a:r>
            <a:r>
              <a:rPr lang="en-US" sz="2800" b="1" dirty="0">
                <a:solidFill>
                  <a:schemeClr val="tx1"/>
                </a:solidFill>
                <a:latin typeface="Times New Roman" panose="02020603050405020304" pitchFamily="18" charset="0"/>
                <a:cs typeface="Times New Roman" panose="02020603050405020304" pitchFamily="18" charset="0"/>
              </a:rPr>
              <a:t>decision of the Constitutional Court of Ukraine concerning the restriction of democratic freedoms is accompanied by:</a:t>
            </a:r>
            <a:endParaRPr lang="uk-UA" sz="2800" b="1" i="1" dirty="0">
              <a:solidFill>
                <a:schemeClr val="tx1"/>
              </a:solidFill>
              <a:latin typeface="Times New Roman" panose="02020603050405020304" pitchFamily="18" charset="0"/>
              <a:cs typeface="Times New Roman" panose="02020603050405020304" pitchFamily="18" charset="0"/>
            </a:endParaRPr>
          </a:p>
        </p:txBody>
      </p:sp>
      <p:sp>
        <p:nvSpPr>
          <p:cNvPr id="20" name="Округлений прямокутник 19"/>
          <p:cNvSpPr/>
          <p:nvPr/>
        </p:nvSpPr>
        <p:spPr>
          <a:xfrm>
            <a:off x="474369" y="3685984"/>
            <a:ext cx="4618331" cy="14702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explanation of the reasons for such restrictions by the state</a:t>
            </a:r>
            <a:endParaRPr lang="uk-UA" sz="2800" i="1" dirty="0">
              <a:solidFill>
                <a:schemeClr val="tx1"/>
              </a:solidFill>
              <a:latin typeface="Times New Roman" panose="02020603050405020304" pitchFamily="18" charset="0"/>
              <a:cs typeface="Times New Roman" panose="02020603050405020304" pitchFamily="18" charset="0"/>
            </a:endParaRPr>
          </a:p>
        </p:txBody>
      </p:sp>
      <p:sp>
        <p:nvSpPr>
          <p:cNvPr id="22" name="Округлений прямокутник 21"/>
          <p:cNvSpPr/>
          <p:nvPr/>
        </p:nvSpPr>
        <p:spPr>
          <a:xfrm>
            <a:off x="6159500" y="3705858"/>
            <a:ext cx="5638800" cy="14011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analysis of possible risks to the rights of citizens and consequences for the state</a:t>
            </a:r>
            <a:endParaRPr lang="uk-UA" sz="2800" i="1" dirty="0">
              <a:solidFill>
                <a:schemeClr val="tx1"/>
              </a:solidFill>
              <a:latin typeface="Times New Roman" panose="02020603050405020304" pitchFamily="18" charset="0"/>
              <a:cs typeface="Times New Roman" panose="02020603050405020304" pitchFamily="18" charset="0"/>
            </a:endParaRPr>
          </a:p>
        </p:txBody>
      </p:sp>
      <p:sp>
        <p:nvSpPr>
          <p:cNvPr id="23" name="Стрілка вниз 22"/>
          <p:cNvSpPr/>
          <p:nvPr/>
        </p:nvSpPr>
        <p:spPr>
          <a:xfrm rot="2948537">
            <a:off x="3094693" y="2895042"/>
            <a:ext cx="560192" cy="752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800" dirty="0">
              <a:latin typeface="Times New Roman" panose="02020603050405020304" pitchFamily="18" charset="0"/>
              <a:cs typeface="Times New Roman" panose="02020603050405020304" pitchFamily="18" charset="0"/>
            </a:endParaRPr>
          </a:p>
        </p:txBody>
      </p:sp>
      <p:sp>
        <p:nvSpPr>
          <p:cNvPr id="24" name="Стрілка вниз 23"/>
          <p:cNvSpPr/>
          <p:nvPr/>
        </p:nvSpPr>
        <p:spPr>
          <a:xfrm rot="19605468">
            <a:off x="8542250" y="2942384"/>
            <a:ext cx="560192" cy="752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2664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Округлений прямокутник 6"/>
          <p:cNvSpPr/>
          <p:nvPr/>
        </p:nvSpPr>
        <p:spPr>
          <a:xfrm>
            <a:off x="372926" y="1130300"/>
            <a:ext cx="11455400" cy="2686051"/>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ctr">
              <a:lnSpc>
                <a:spcPts val="2400"/>
              </a:lnSpc>
            </a:pPr>
            <a:r>
              <a:rPr lang="en-US" sz="2100" b="1" spc="-30" dirty="0">
                <a:solidFill>
                  <a:schemeClr val="tx1"/>
                </a:solidFill>
                <a:latin typeface="Times New Roman" panose="02020603050405020304" pitchFamily="18" charset="0"/>
                <a:cs typeface="Times New Roman" panose="02020603050405020304" pitchFamily="18" charset="0"/>
              </a:rPr>
              <a:t>Decision of the Second Senate of the Constitutional Court of Ukraine No. 2-r(ІІ)/2024 </a:t>
            </a:r>
            <a:endParaRPr lang="en-US" sz="2100" b="1" spc="-30" dirty="0" smtClean="0">
              <a:solidFill>
                <a:schemeClr val="tx1"/>
              </a:solidFill>
              <a:latin typeface="Times New Roman" panose="02020603050405020304" pitchFamily="18" charset="0"/>
              <a:cs typeface="Times New Roman" panose="02020603050405020304" pitchFamily="18" charset="0"/>
            </a:endParaRPr>
          </a:p>
          <a:p>
            <a:pPr lvl="0" indent="450850" algn="ctr">
              <a:lnSpc>
                <a:spcPts val="2400"/>
              </a:lnSpc>
            </a:pPr>
            <a:r>
              <a:rPr lang="en-US" sz="2100" b="1" spc="-30" dirty="0" smtClean="0">
                <a:solidFill>
                  <a:schemeClr val="tx1"/>
                </a:solidFill>
                <a:latin typeface="Times New Roman" panose="02020603050405020304" pitchFamily="18" charset="0"/>
                <a:cs typeface="Times New Roman" panose="02020603050405020304" pitchFamily="18" charset="0"/>
              </a:rPr>
              <a:t>dated </a:t>
            </a:r>
            <a:r>
              <a:rPr lang="en-US" sz="2100" b="1" spc="-30" dirty="0">
                <a:solidFill>
                  <a:schemeClr val="tx1"/>
                </a:solidFill>
                <a:latin typeface="Times New Roman" panose="02020603050405020304" pitchFamily="18" charset="0"/>
                <a:cs typeface="Times New Roman" panose="02020603050405020304" pitchFamily="18" charset="0"/>
              </a:rPr>
              <a:t>March 20, </a:t>
            </a:r>
            <a:r>
              <a:rPr lang="en-US" sz="2100" b="1" spc="-30" dirty="0" smtClean="0">
                <a:solidFill>
                  <a:schemeClr val="tx1"/>
                </a:solidFill>
                <a:latin typeface="Times New Roman" panose="02020603050405020304" pitchFamily="18" charset="0"/>
                <a:cs typeface="Times New Roman" panose="02020603050405020304" pitchFamily="18" charset="0"/>
              </a:rPr>
              <a:t>2024, </a:t>
            </a:r>
            <a:r>
              <a:rPr lang="en-US" sz="2100" b="1" spc="-30" dirty="0">
                <a:solidFill>
                  <a:schemeClr val="tx1"/>
                </a:solidFill>
                <a:latin typeface="Times New Roman" panose="02020603050405020304" pitchFamily="18" charset="0"/>
                <a:cs typeface="Times New Roman" panose="02020603050405020304" pitchFamily="18" charset="0"/>
              </a:rPr>
              <a:t>in the case upon the constitutional complaint of </a:t>
            </a:r>
            <a:r>
              <a:rPr lang="en-US" sz="2100" b="1" spc="-30" dirty="0" err="1">
                <a:solidFill>
                  <a:schemeClr val="tx1"/>
                </a:solidFill>
                <a:latin typeface="Times New Roman" panose="02020603050405020304" pitchFamily="18" charset="0"/>
                <a:cs typeface="Times New Roman" panose="02020603050405020304" pitchFamily="18" charset="0"/>
              </a:rPr>
              <a:t>Vasyl</a:t>
            </a:r>
            <a:r>
              <a:rPr lang="en-US" sz="2100" b="1" spc="-30" dirty="0">
                <a:solidFill>
                  <a:schemeClr val="tx1"/>
                </a:solidFill>
                <a:latin typeface="Times New Roman" panose="02020603050405020304" pitchFamily="18" charset="0"/>
                <a:cs typeface="Times New Roman" panose="02020603050405020304" pitchFamily="18" charset="0"/>
              </a:rPr>
              <a:t> </a:t>
            </a:r>
            <a:r>
              <a:rPr lang="en-US" sz="2100" b="1" spc="-30" dirty="0" err="1">
                <a:solidFill>
                  <a:schemeClr val="tx1"/>
                </a:solidFill>
                <a:latin typeface="Times New Roman" panose="02020603050405020304" pitchFamily="18" charset="0"/>
                <a:cs typeface="Times New Roman" panose="02020603050405020304" pitchFamily="18" charset="0"/>
              </a:rPr>
              <a:t>Atamanchuk</a:t>
            </a:r>
            <a:r>
              <a:rPr lang="en-US" sz="2100" b="1" spc="-30" dirty="0">
                <a:solidFill>
                  <a:schemeClr val="tx1"/>
                </a:solidFill>
                <a:latin typeface="Times New Roman" panose="02020603050405020304" pitchFamily="18" charset="0"/>
                <a:cs typeface="Times New Roman" panose="02020603050405020304" pitchFamily="18" charset="0"/>
              </a:rPr>
              <a:t> regarding the conformity of the provisions of Article 2 of the Law of Ukraine “On Measures for Legislative Support of the Pension System Reform” No. 3668-VI dated </a:t>
            </a:r>
            <a:r>
              <a:rPr lang="en-US" sz="2100" b="1" spc="-30" dirty="0" smtClean="0">
                <a:solidFill>
                  <a:schemeClr val="tx1"/>
                </a:solidFill>
                <a:latin typeface="Times New Roman" panose="02020603050405020304" pitchFamily="18" charset="0"/>
                <a:cs typeface="Times New Roman" panose="02020603050405020304" pitchFamily="18" charset="0"/>
              </a:rPr>
              <a:t>July </a:t>
            </a:r>
            <a:r>
              <a:rPr lang="en-US" sz="2100" b="1" spc="-30" dirty="0">
                <a:solidFill>
                  <a:schemeClr val="tx1"/>
                </a:solidFill>
                <a:latin typeface="Times New Roman" panose="02020603050405020304" pitchFamily="18" charset="0"/>
                <a:cs typeface="Times New Roman" panose="02020603050405020304" pitchFamily="18" charset="0"/>
              </a:rPr>
              <a:t>8, 2011, first sentence of Article 67.3 of the Law of Ukraine “On the Status and Social Protection of Citizens Affected by the Chornobyl Disaster” No. 796-ХІI dated February 28, </a:t>
            </a:r>
            <a:r>
              <a:rPr lang="en-US" sz="2100" b="1" spc="-30" dirty="0" smtClean="0">
                <a:solidFill>
                  <a:schemeClr val="tx1"/>
                </a:solidFill>
                <a:latin typeface="Times New Roman" panose="02020603050405020304" pitchFamily="18" charset="0"/>
                <a:cs typeface="Times New Roman" panose="02020603050405020304" pitchFamily="18" charset="0"/>
              </a:rPr>
              <a:t>1991, </a:t>
            </a:r>
            <a:r>
              <a:rPr lang="en-US" sz="2100" b="1" spc="-30" dirty="0">
                <a:solidFill>
                  <a:schemeClr val="tx1"/>
                </a:solidFill>
                <a:latin typeface="Times New Roman" panose="02020603050405020304" pitchFamily="18" charset="0"/>
                <a:cs typeface="Times New Roman" panose="02020603050405020304" pitchFamily="18" charset="0"/>
              </a:rPr>
              <a:t>with the </a:t>
            </a:r>
            <a:r>
              <a:rPr lang="en-US" sz="2100" b="1" spc="-30" dirty="0" smtClean="0">
                <a:solidFill>
                  <a:schemeClr val="tx1"/>
                </a:solidFill>
                <a:latin typeface="Times New Roman" panose="02020603050405020304" pitchFamily="18" charset="0"/>
                <a:cs typeface="Times New Roman" panose="02020603050405020304" pitchFamily="18" charset="0"/>
              </a:rPr>
              <a:t/>
            </a:r>
            <a:br>
              <a:rPr lang="en-US" sz="2100" b="1" spc="-30" dirty="0" smtClean="0">
                <a:solidFill>
                  <a:schemeClr val="tx1"/>
                </a:solidFill>
                <a:latin typeface="Times New Roman" panose="02020603050405020304" pitchFamily="18" charset="0"/>
                <a:cs typeface="Times New Roman" panose="02020603050405020304" pitchFamily="18" charset="0"/>
              </a:rPr>
            </a:br>
            <a:r>
              <a:rPr lang="en-US" sz="2100" b="1" spc="-30" dirty="0" smtClean="0">
                <a:solidFill>
                  <a:schemeClr val="tx1"/>
                </a:solidFill>
                <a:latin typeface="Times New Roman" panose="02020603050405020304" pitchFamily="18" charset="0"/>
                <a:cs typeface="Times New Roman" panose="02020603050405020304" pitchFamily="18" charset="0"/>
              </a:rPr>
              <a:t>Constitution </a:t>
            </a:r>
            <a:r>
              <a:rPr lang="en-US" sz="2100" b="1" spc="-30" dirty="0">
                <a:solidFill>
                  <a:schemeClr val="tx1"/>
                </a:solidFill>
                <a:latin typeface="Times New Roman" panose="02020603050405020304" pitchFamily="18" charset="0"/>
                <a:cs typeface="Times New Roman" panose="02020603050405020304" pitchFamily="18" charset="0"/>
              </a:rPr>
              <a:t>of Ukraine (constitutionality) </a:t>
            </a:r>
            <a:r>
              <a:rPr lang="en-US" sz="2100" b="1" spc="-30" dirty="0" smtClean="0">
                <a:solidFill>
                  <a:schemeClr val="tx1"/>
                </a:solidFill>
                <a:latin typeface="Times New Roman" panose="02020603050405020304" pitchFamily="18" charset="0"/>
                <a:cs typeface="Times New Roman" panose="02020603050405020304" pitchFamily="18" charset="0"/>
              </a:rPr>
              <a:t/>
            </a:r>
            <a:br>
              <a:rPr lang="en-US" sz="2100" b="1" spc="-30" dirty="0" smtClean="0">
                <a:solidFill>
                  <a:schemeClr val="tx1"/>
                </a:solidFill>
                <a:latin typeface="Times New Roman" panose="02020603050405020304" pitchFamily="18" charset="0"/>
                <a:cs typeface="Times New Roman" panose="02020603050405020304" pitchFamily="18" charset="0"/>
              </a:rPr>
            </a:br>
            <a:r>
              <a:rPr lang="en-US" sz="2100" b="1" spc="-30" dirty="0" smtClean="0">
                <a:solidFill>
                  <a:schemeClr val="tx1"/>
                </a:solidFill>
                <a:latin typeface="Times New Roman" panose="02020603050405020304" pitchFamily="18" charset="0"/>
                <a:cs typeface="Times New Roman" panose="02020603050405020304" pitchFamily="18" charset="0"/>
              </a:rPr>
              <a:t>(</a:t>
            </a:r>
            <a:r>
              <a:rPr lang="en-US" sz="2100" b="1" spc="-30" dirty="0">
                <a:solidFill>
                  <a:schemeClr val="tx1"/>
                </a:solidFill>
                <a:latin typeface="Times New Roman" panose="02020603050405020304" pitchFamily="18" charset="0"/>
                <a:cs typeface="Times New Roman" panose="02020603050405020304" pitchFamily="18" charset="0"/>
              </a:rPr>
              <a:t>regarding the guaranteed level of social protection of citizens affected by the Chornobyl Disaster)</a:t>
            </a:r>
          </a:p>
        </p:txBody>
      </p:sp>
      <p:sp>
        <p:nvSpPr>
          <p:cNvPr id="10" name="Округлений прямокутник 6"/>
          <p:cNvSpPr/>
          <p:nvPr/>
        </p:nvSpPr>
        <p:spPr>
          <a:xfrm>
            <a:off x="372926" y="4578352"/>
            <a:ext cx="11455400" cy="1123948"/>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just">
              <a:lnSpc>
                <a:spcPts val="2400"/>
              </a:lnSpc>
            </a:pPr>
            <a:r>
              <a:rPr lang="en-US" sz="2100" dirty="0" smtClean="0">
                <a:solidFill>
                  <a:schemeClr val="tx1"/>
                </a:solidFill>
                <a:latin typeface="Times New Roman" panose="02020603050405020304" pitchFamily="18" charset="0"/>
                <a:cs typeface="Times New Roman" panose="02020603050405020304" pitchFamily="18" charset="0"/>
              </a:rPr>
              <a:t>The </a:t>
            </a:r>
            <a:r>
              <a:rPr lang="en-US" sz="2100" dirty="0">
                <a:solidFill>
                  <a:schemeClr val="tx1"/>
                </a:solidFill>
                <a:latin typeface="Times New Roman" panose="02020603050405020304" pitchFamily="18" charset="0"/>
                <a:cs typeface="Times New Roman" panose="02020603050405020304" pitchFamily="18" charset="0"/>
              </a:rPr>
              <a:t>Court </a:t>
            </a:r>
            <a:r>
              <a:rPr lang="en-US" sz="2100" dirty="0" smtClean="0">
                <a:solidFill>
                  <a:schemeClr val="tx1"/>
                </a:solidFill>
                <a:latin typeface="Times New Roman" panose="02020603050405020304" pitchFamily="18" charset="0"/>
                <a:cs typeface="Times New Roman" panose="02020603050405020304" pitchFamily="18" charset="0"/>
              </a:rPr>
              <a:t>emphasised </a:t>
            </a:r>
            <a:r>
              <a:rPr lang="en-US" sz="2100" dirty="0">
                <a:solidFill>
                  <a:schemeClr val="tx1"/>
                </a:solidFill>
                <a:latin typeface="Times New Roman" panose="02020603050405020304" pitchFamily="18" charset="0"/>
                <a:cs typeface="Times New Roman" panose="02020603050405020304" pitchFamily="18" charset="0"/>
              </a:rPr>
              <a:t>that the social guarantees of </a:t>
            </a:r>
            <a:r>
              <a:rPr lang="en-US" sz="2100" dirty="0" smtClean="0">
                <a:solidFill>
                  <a:schemeClr val="tx1"/>
                </a:solidFill>
                <a:latin typeface="Times New Roman" panose="02020603050405020304" pitchFamily="18" charset="0"/>
                <a:cs typeface="Times New Roman" panose="02020603050405020304" pitchFamily="18" charset="0"/>
              </a:rPr>
              <a:t>Chornobyl </a:t>
            </a:r>
            <a:r>
              <a:rPr lang="en-US" sz="2100" dirty="0">
                <a:solidFill>
                  <a:schemeClr val="tx1"/>
                </a:solidFill>
                <a:latin typeface="Times New Roman" panose="02020603050405020304" pitchFamily="18" charset="0"/>
                <a:cs typeface="Times New Roman" panose="02020603050405020304" pitchFamily="18" charset="0"/>
              </a:rPr>
              <a:t>victims and disabled servicemen must not be contingent on the state’s financial resources. This is a powerful statement: even under extreme economic pressure, constitutional dignity must prevail.</a:t>
            </a:r>
          </a:p>
        </p:txBody>
      </p:sp>
      <p:sp>
        <p:nvSpPr>
          <p:cNvPr id="6" name="Стрілка вниз 5"/>
          <p:cNvSpPr/>
          <p:nvPr/>
        </p:nvSpPr>
        <p:spPr>
          <a:xfrm>
            <a:off x="5820530" y="3870327"/>
            <a:ext cx="560192" cy="654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8606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Округлений прямокутник 6"/>
          <p:cNvSpPr/>
          <p:nvPr/>
        </p:nvSpPr>
        <p:spPr>
          <a:xfrm>
            <a:off x="385626" y="584200"/>
            <a:ext cx="11455400" cy="1822451"/>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ctr">
              <a:lnSpc>
                <a:spcPts val="2400"/>
              </a:lnSpc>
            </a:pPr>
            <a:r>
              <a:rPr lang="en-US" sz="2100" b="1" spc="-30" dirty="0">
                <a:solidFill>
                  <a:schemeClr val="tx1"/>
                </a:solidFill>
                <a:latin typeface="Times New Roman" panose="02020603050405020304" pitchFamily="18" charset="0"/>
                <a:cs typeface="Times New Roman" panose="02020603050405020304" pitchFamily="18" charset="0"/>
              </a:rPr>
              <a:t>Decision of the Second Senate of the Constitutional Court No. 1-r (II)/</a:t>
            </a:r>
            <a:r>
              <a:rPr lang="en-US" sz="2100" b="1" spc="-30" dirty="0" smtClean="0">
                <a:solidFill>
                  <a:schemeClr val="tx1"/>
                </a:solidFill>
                <a:latin typeface="Times New Roman" panose="02020603050405020304" pitchFamily="18" charset="0"/>
                <a:cs typeface="Times New Roman" panose="02020603050405020304" pitchFamily="18" charset="0"/>
              </a:rPr>
              <a:t>2022 dated April </a:t>
            </a:r>
            <a:r>
              <a:rPr lang="en-US" sz="2100" b="1" spc="-30" dirty="0">
                <a:solidFill>
                  <a:schemeClr val="tx1"/>
                </a:solidFill>
                <a:latin typeface="Times New Roman" panose="02020603050405020304" pitchFamily="18" charset="0"/>
                <a:cs typeface="Times New Roman" panose="02020603050405020304" pitchFamily="18" charset="0"/>
              </a:rPr>
              <a:t>6, </a:t>
            </a:r>
            <a:r>
              <a:rPr lang="en-US" sz="2100" b="1" spc="-30" dirty="0" smtClean="0">
                <a:solidFill>
                  <a:schemeClr val="tx1"/>
                </a:solidFill>
                <a:latin typeface="Times New Roman" panose="02020603050405020304" pitchFamily="18" charset="0"/>
                <a:cs typeface="Times New Roman" panose="02020603050405020304" pitchFamily="18" charset="0"/>
              </a:rPr>
              <a:t>2022, in </a:t>
            </a:r>
            <a:r>
              <a:rPr lang="en-US" sz="2100" b="1" spc="-30" dirty="0">
                <a:solidFill>
                  <a:schemeClr val="tx1"/>
                </a:solidFill>
                <a:latin typeface="Times New Roman" panose="02020603050405020304" pitchFamily="18" charset="0"/>
                <a:cs typeface="Times New Roman" panose="02020603050405020304" pitchFamily="18" charset="0"/>
              </a:rPr>
              <a:t>the case upon the constitutional complaint of </a:t>
            </a:r>
            <a:r>
              <a:rPr lang="en-US" sz="2100" b="1" spc="-30" dirty="0" err="1">
                <a:solidFill>
                  <a:schemeClr val="tx1"/>
                </a:solidFill>
                <a:latin typeface="Times New Roman" panose="02020603050405020304" pitchFamily="18" charset="0"/>
                <a:cs typeface="Times New Roman" panose="02020603050405020304" pitchFamily="18" charset="0"/>
              </a:rPr>
              <a:t>Serhiy</a:t>
            </a:r>
            <a:r>
              <a:rPr lang="en-US" sz="2100" b="1" spc="-30" dirty="0">
                <a:solidFill>
                  <a:schemeClr val="tx1"/>
                </a:solidFill>
                <a:latin typeface="Times New Roman" panose="02020603050405020304" pitchFamily="18" charset="0"/>
                <a:cs typeface="Times New Roman" panose="02020603050405020304" pitchFamily="18" charset="0"/>
              </a:rPr>
              <a:t> </a:t>
            </a:r>
            <a:r>
              <a:rPr lang="en-US" sz="2100" b="1" spc="-30" dirty="0" err="1">
                <a:solidFill>
                  <a:schemeClr val="tx1"/>
                </a:solidFill>
                <a:latin typeface="Times New Roman" panose="02020603050405020304" pitchFamily="18" charset="0"/>
                <a:cs typeface="Times New Roman" panose="02020603050405020304" pitchFamily="18" charset="0"/>
              </a:rPr>
              <a:t>Polishchuk</a:t>
            </a:r>
            <a:r>
              <a:rPr lang="en-US" sz="2100" b="1" spc="-30" dirty="0">
                <a:solidFill>
                  <a:schemeClr val="tx1"/>
                </a:solidFill>
                <a:latin typeface="Times New Roman" panose="02020603050405020304" pitchFamily="18" charset="0"/>
                <a:cs typeface="Times New Roman" panose="02020603050405020304" pitchFamily="18" charset="0"/>
              </a:rPr>
              <a:t> regarding the compliance of paragraph 4 of Article 16³ of the Law </a:t>
            </a:r>
            <a:r>
              <a:rPr lang="en-US" sz="2100" b="1" spc="-30" dirty="0" smtClean="0">
                <a:solidFill>
                  <a:schemeClr val="tx1"/>
                </a:solidFill>
                <a:latin typeface="Times New Roman" panose="02020603050405020304" pitchFamily="18" charset="0"/>
                <a:cs typeface="Times New Roman" panose="02020603050405020304" pitchFamily="18" charset="0"/>
              </a:rPr>
              <a:t>of Ukraine “On </a:t>
            </a:r>
            <a:r>
              <a:rPr lang="en-US" sz="2100" b="1" spc="-30" dirty="0">
                <a:solidFill>
                  <a:schemeClr val="tx1"/>
                </a:solidFill>
                <a:latin typeface="Times New Roman" panose="02020603050405020304" pitchFamily="18" charset="0"/>
                <a:cs typeface="Times New Roman" panose="02020603050405020304" pitchFamily="18" charset="0"/>
              </a:rPr>
              <a:t>Social and Legal Protection of Servicemen and Members of Their Families” with the Constitution of Ukraine (constitutionality</a:t>
            </a:r>
            <a:r>
              <a:rPr lang="en-US" sz="2100" b="1" spc="-30" dirty="0" smtClean="0">
                <a:solidFill>
                  <a:schemeClr val="tx1"/>
                </a:solidFill>
                <a:latin typeface="Times New Roman" panose="02020603050405020304" pitchFamily="18" charset="0"/>
                <a:cs typeface="Times New Roman" panose="02020603050405020304" pitchFamily="18" charset="0"/>
              </a:rPr>
              <a:t>)</a:t>
            </a:r>
            <a:br>
              <a:rPr lang="en-US" sz="2100" b="1" spc="-30" dirty="0" smtClean="0">
                <a:solidFill>
                  <a:schemeClr val="tx1"/>
                </a:solidFill>
                <a:latin typeface="Times New Roman" panose="02020603050405020304" pitchFamily="18" charset="0"/>
                <a:cs typeface="Times New Roman" panose="02020603050405020304" pitchFamily="18" charset="0"/>
              </a:rPr>
            </a:br>
            <a:r>
              <a:rPr lang="en-US" sz="2100" b="1" spc="-30" dirty="0" smtClean="0">
                <a:solidFill>
                  <a:schemeClr val="tx1"/>
                </a:solidFill>
                <a:latin typeface="Times New Roman" panose="02020603050405020304" pitchFamily="18" charset="0"/>
                <a:cs typeface="Times New Roman" panose="02020603050405020304" pitchFamily="18" charset="0"/>
              </a:rPr>
              <a:t>(</a:t>
            </a:r>
            <a:r>
              <a:rPr lang="en-US" sz="2100" b="1" spc="-30" dirty="0">
                <a:solidFill>
                  <a:schemeClr val="tx1"/>
                </a:solidFill>
                <a:latin typeface="Times New Roman" panose="02020603050405020304" pitchFamily="18" charset="0"/>
                <a:cs typeface="Times New Roman" panose="02020603050405020304" pitchFamily="18" charset="0"/>
              </a:rPr>
              <a:t>case on enhanced social protection of servicemen)</a:t>
            </a:r>
          </a:p>
        </p:txBody>
      </p:sp>
      <p:sp>
        <p:nvSpPr>
          <p:cNvPr id="10" name="Округлений прямокутник 6"/>
          <p:cNvSpPr/>
          <p:nvPr/>
        </p:nvSpPr>
        <p:spPr>
          <a:xfrm>
            <a:off x="385626" y="3168652"/>
            <a:ext cx="11455400" cy="3079748"/>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just">
              <a:lnSpc>
                <a:spcPts val="2400"/>
              </a:lnSpc>
            </a:pPr>
            <a:r>
              <a:rPr lang="en-US" sz="2100" dirty="0" smtClean="0">
                <a:solidFill>
                  <a:schemeClr val="tx1"/>
                </a:solidFill>
                <a:latin typeface="Times New Roman" panose="02020603050405020304" pitchFamily="18" charset="0"/>
                <a:cs typeface="Times New Roman" panose="02020603050405020304" pitchFamily="18" charset="0"/>
              </a:rPr>
              <a:t>The </a:t>
            </a:r>
            <a:r>
              <a:rPr lang="en-US" sz="2100" dirty="0">
                <a:solidFill>
                  <a:schemeClr val="tx1"/>
                </a:solidFill>
                <a:latin typeface="Times New Roman" panose="02020603050405020304" pitchFamily="18" charset="0"/>
                <a:cs typeface="Times New Roman" panose="02020603050405020304" pitchFamily="18" charset="0"/>
              </a:rPr>
              <a:t>Court </a:t>
            </a:r>
            <a:r>
              <a:rPr lang="en-US" sz="2100" dirty="0" err="1" smtClean="0">
                <a:solidFill>
                  <a:schemeClr val="tx1"/>
                </a:solidFill>
                <a:latin typeface="Times New Roman" panose="02020603050405020304" pitchFamily="18" charset="0"/>
                <a:cs typeface="Times New Roman" panose="02020603050405020304" pitchFamily="18" charset="0"/>
              </a:rPr>
              <a:t>recognised</a:t>
            </a:r>
            <a:r>
              <a:rPr lang="en-US" sz="2100" dirty="0" smtClean="0">
                <a:solidFill>
                  <a:schemeClr val="tx1"/>
                </a:solidFill>
                <a:latin typeface="Times New Roman" panose="02020603050405020304" pitchFamily="18" charset="0"/>
                <a:cs typeface="Times New Roman" panose="02020603050405020304" pitchFamily="18" charset="0"/>
              </a:rPr>
              <a:t> </a:t>
            </a:r>
            <a:r>
              <a:rPr lang="en-US" sz="2100" dirty="0">
                <a:solidFill>
                  <a:schemeClr val="tx1"/>
                </a:solidFill>
                <a:latin typeface="Times New Roman" panose="02020603050405020304" pitchFamily="18" charset="0"/>
                <a:cs typeface="Times New Roman" panose="02020603050405020304" pitchFamily="18" charset="0"/>
              </a:rPr>
              <a:t>the critical role of the Armed Forces and other military formations in defending the sovereignty, independence, and territorial integrity of the state. The Court affirmed that these constitutional principles form the backbone of Ukraine’s constitutional order, and that the effective enjoyment of rights and freedoms by individuals is inseparable from their protection. In this context, the Court underscored that legislative regulation of social guarantees for servicemen must reflect the functional purpose of the Armed Forces as defined by the Constitution, particularly during the ongoing armed aggression. Therefore, any legal framework governing social protection must be developed in systematic alignment with the constitutional imperative to ensure enhanced guarantees for those defending the state.</a:t>
            </a:r>
          </a:p>
        </p:txBody>
      </p:sp>
      <p:sp>
        <p:nvSpPr>
          <p:cNvPr id="6" name="Стрілка вниз 5"/>
          <p:cNvSpPr/>
          <p:nvPr/>
        </p:nvSpPr>
        <p:spPr>
          <a:xfrm>
            <a:off x="5833230" y="2460627"/>
            <a:ext cx="560192" cy="654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532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Округлений прямокутник 6"/>
          <p:cNvSpPr/>
          <p:nvPr/>
        </p:nvSpPr>
        <p:spPr>
          <a:xfrm>
            <a:off x="398326" y="1988746"/>
            <a:ext cx="11455400" cy="2413001"/>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ctr">
              <a:lnSpc>
                <a:spcPts val="2400"/>
              </a:lnSpc>
            </a:pPr>
            <a:r>
              <a:rPr lang="en-US" sz="2100" b="1" spc="-30" dirty="0" smtClean="0">
                <a:solidFill>
                  <a:schemeClr val="tx1"/>
                </a:solidFill>
                <a:latin typeface="Times New Roman" panose="02020603050405020304" pitchFamily="18" charset="0"/>
                <a:cs typeface="Times New Roman" panose="02020603050405020304" pitchFamily="18" charset="0"/>
              </a:rPr>
              <a:t>Decision of the Second Senate of the Constitutional Court No. 4-r/2022 December 27, 2022,</a:t>
            </a:r>
          </a:p>
          <a:p>
            <a:pPr lvl="0" indent="450850" algn="ctr">
              <a:lnSpc>
                <a:spcPts val="2400"/>
              </a:lnSpc>
            </a:pPr>
            <a:r>
              <a:rPr lang="en-US" sz="2100" b="1" spc="-30" dirty="0" smtClean="0">
                <a:solidFill>
                  <a:schemeClr val="tx1"/>
                </a:solidFill>
                <a:latin typeface="Times New Roman" panose="02020603050405020304" pitchFamily="18" charset="0"/>
                <a:cs typeface="Times New Roman" panose="02020603050405020304" pitchFamily="18" charset="0"/>
              </a:rPr>
              <a:t>in the case upon the constitutional petition of 49 People's Deputies of Ukraine regarding the conformity of the Law of Ukraine “On Amending Article 12 of the Law of Ukraine “On Freedom of Conscience and Religious </a:t>
            </a:r>
            <a:r>
              <a:rPr lang="en-US" sz="2100" b="1" spc="-30" dirty="0" err="1" smtClean="0">
                <a:solidFill>
                  <a:schemeClr val="tx1"/>
                </a:solidFill>
                <a:latin typeface="Times New Roman" panose="02020603050405020304" pitchFamily="18" charset="0"/>
                <a:cs typeface="Times New Roman" panose="02020603050405020304" pitchFamily="18" charset="0"/>
              </a:rPr>
              <a:t>Organisations</a:t>
            </a:r>
            <a:r>
              <a:rPr lang="en-US" sz="2100" b="1" spc="-30" dirty="0" smtClean="0">
                <a:solidFill>
                  <a:schemeClr val="tx1"/>
                </a:solidFill>
                <a:latin typeface="Times New Roman" panose="02020603050405020304" pitchFamily="18" charset="0"/>
                <a:cs typeface="Times New Roman" panose="02020603050405020304" pitchFamily="18" charset="0"/>
              </a:rPr>
              <a:t>” regarding the statutory name of religious </a:t>
            </a:r>
            <a:r>
              <a:rPr lang="en-US" sz="2100" b="1" spc="-30" dirty="0" err="1" smtClean="0">
                <a:solidFill>
                  <a:schemeClr val="tx1"/>
                </a:solidFill>
                <a:latin typeface="Times New Roman" panose="02020603050405020304" pitchFamily="18" charset="0"/>
                <a:cs typeface="Times New Roman" panose="02020603050405020304" pitchFamily="18" charset="0"/>
              </a:rPr>
              <a:t>organisations</a:t>
            </a:r>
            <a:r>
              <a:rPr lang="en-US" sz="2100" b="1" spc="-30" dirty="0" smtClean="0">
                <a:solidFill>
                  <a:schemeClr val="tx1"/>
                </a:solidFill>
                <a:latin typeface="Times New Roman" panose="02020603050405020304" pitchFamily="18" charset="0"/>
                <a:cs typeface="Times New Roman" panose="02020603050405020304" pitchFamily="18" charset="0"/>
              </a:rPr>
              <a:t> (associations) that are part of the structure (affiliate with) a religious </a:t>
            </a:r>
            <a:r>
              <a:rPr lang="en-US" sz="2100" b="1" spc="-30" dirty="0" err="1" smtClean="0">
                <a:solidFill>
                  <a:schemeClr val="tx1"/>
                </a:solidFill>
                <a:latin typeface="Times New Roman" panose="02020603050405020304" pitchFamily="18" charset="0"/>
                <a:cs typeface="Times New Roman" panose="02020603050405020304" pitchFamily="18" charset="0"/>
              </a:rPr>
              <a:t>organisation</a:t>
            </a:r>
            <a:r>
              <a:rPr lang="en-US" sz="2100" b="1" spc="-30" dirty="0" smtClean="0">
                <a:solidFill>
                  <a:schemeClr val="tx1"/>
                </a:solidFill>
                <a:latin typeface="Times New Roman" panose="02020603050405020304" pitchFamily="18" charset="0"/>
                <a:cs typeface="Times New Roman" panose="02020603050405020304" pitchFamily="18" charset="0"/>
              </a:rPr>
              <a:t> (association), governing </a:t>
            </a:r>
            <a:r>
              <a:rPr lang="en-US" sz="2100" b="1" spc="-30" dirty="0" err="1" smtClean="0">
                <a:solidFill>
                  <a:schemeClr val="tx1"/>
                </a:solidFill>
                <a:latin typeface="Times New Roman" panose="02020603050405020304" pitchFamily="18" charset="0"/>
                <a:cs typeface="Times New Roman" panose="02020603050405020304" pitchFamily="18" charset="0"/>
              </a:rPr>
              <a:t>centre</a:t>
            </a:r>
            <a:r>
              <a:rPr lang="en-US" sz="2100" b="1" spc="-30" dirty="0" smtClean="0">
                <a:solidFill>
                  <a:schemeClr val="tx1"/>
                </a:solidFill>
                <a:latin typeface="Times New Roman" panose="02020603050405020304" pitchFamily="18" charset="0"/>
                <a:cs typeface="Times New Roman" panose="02020603050405020304" pitchFamily="18" charset="0"/>
              </a:rPr>
              <a:t> (administration) of which is located outside Ukraine in a state that is </a:t>
            </a:r>
            <a:r>
              <a:rPr lang="en-US" sz="2100" b="1" spc="-30" dirty="0" err="1" smtClean="0">
                <a:solidFill>
                  <a:schemeClr val="tx1"/>
                </a:solidFill>
                <a:latin typeface="Times New Roman" panose="02020603050405020304" pitchFamily="18" charset="0"/>
                <a:cs typeface="Times New Roman" panose="02020603050405020304" pitchFamily="18" charset="0"/>
              </a:rPr>
              <a:t>recognised</a:t>
            </a:r>
            <a:r>
              <a:rPr lang="en-US" sz="2100" b="1" spc="-30" dirty="0" smtClean="0">
                <a:solidFill>
                  <a:schemeClr val="tx1"/>
                </a:solidFill>
                <a:latin typeface="Times New Roman" panose="02020603050405020304" pitchFamily="18" charset="0"/>
                <a:cs typeface="Times New Roman" panose="02020603050405020304" pitchFamily="18" charset="0"/>
              </a:rPr>
              <a:t> by law as having implemented military aggression against Ukraine and/or temporarily occupied part of the territory of Ukraine” (the case regarding the full statutory name of religious </a:t>
            </a:r>
            <a:r>
              <a:rPr lang="en-US" sz="2100" b="1" spc="-30" dirty="0" err="1" smtClean="0">
                <a:solidFill>
                  <a:schemeClr val="tx1"/>
                </a:solidFill>
                <a:latin typeface="Times New Roman" panose="02020603050405020304" pitchFamily="18" charset="0"/>
                <a:cs typeface="Times New Roman" panose="02020603050405020304" pitchFamily="18" charset="0"/>
              </a:rPr>
              <a:t>organisations</a:t>
            </a:r>
            <a:r>
              <a:rPr lang="en-US" sz="2100" b="1" spc="-30" dirty="0" smtClean="0">
                <a:solidFill>
                  <a:schemeClr val="tx1"/>
                </a:solidFill>
                <a:latin typeface="Times New Roman" panose="02020603050405020304" pitchFamily="18" charset="0"/>
                <a:cs typeface="Times New Roman" panose="02020603050405020304" pitchFamily="18" charset="0"/>
              </a:rPr>
              <a:t>)</a:t>
            </a:r>
            <a:endParaRPr lang="en-US" sz="2100" b="1" spc="-30" dirty="0">
              <a:solidFill>
                <a:schemeClr val="tx1"/>
              </a:solidFill>
              <a:latin typeface="Times New Roman" panose="02020603050405020304" pitchFamily="18" charset="0"/>
              <a:cs typeface="Times New Roman" panose="02020603050405020304" pitchFamily="18" charset="0"/>
            </a:endParaRPr>
          </a:p>
        </p:txBody>
      </p:sp>
      <p:sp>
        <p:nvSpPr>
          <p:cNvPr id="10" name="Округлений прямокутник 6"/>
          <p:cNvSpPr/>
          <p:nvPr/>
        </p:nvSpPr>
        <p:spPr>
          <a:xfrm>
            <a:off x="398326" y="5178036"/>
            <a:ext cx="11455400" cy="1377948"/>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just">
              <a:lnSpc>
                <a:spcPts val="2400"/>
              </a:lnSpc>
            </a:pPr>
            <a:r>
              <a:rPr lang="en-US" sz="2100" dirty="0">
                <a:solidFill>
                  <a:schemeClr val="tx1"/>
                </a:solidFill>
                <a:latin typeface="Times New Roman" panose="02020603050405020304" pitchFamily="18" charset="0"/>
                <a:cs typeface="Times New Roman" panose="02020603050405020304" pitchFamily="18" charset="0"/>
              </a:rPr>
              <a:t>The Court upheld temporary restrictions on religious </a:t>
            </a:r>
            <a:r>
              <a:rPr lang="en-US" sz="2100" dirty="0" smtClean="0">
                <a:solidFill>
                  <a:schemeClr val="tx1"/>
                </a:solidFill>
                <a:latin typeface="Times New Roman" panose="02020603050405020304" pitchFamily="18" charset="0"/>
                <a:cs typeface="Times New Roman" panose="02020603050405020304" pitchFamily="18" charset="0"/>
              </a:rPr>
              <a:t>organisations </a:t>
            </a:r>
            <a:r>
              <a:rPr lang="en-US" sz="2100" dirty="0">
                <a:solidFill>
                  <a:schemeClr val="tx1"/>
                </a:solidFill>
                <a:latin typeface="Times New Roman" panose="02020603050405020304" pitchFamily="18" charset="0"/>
                <a:cs typeface="Times New Roman" panose="02020603050405020304" pitchFamily="18" charset="0"/>
              </a:rPr>
              <a:t>affiliated with the aggressor state.  It took into account the real consequences and threats from the activities of religious </a:t>
            </a:r>
            <a:r>
              <a:rPr lang="en-US" sz="2100" dirty="0" smtClean="0">
                <a:solidFill>
                  <a:schemeClr val="tx1"/>
                </a:solidFill>
                <a:latin typeface="Times New Roman" panose="02020603050405020304" pitchFamily="18" charset="0"/>
                <a:cs typeface="Times New Roman" panose="02020603050405020304" pitchFamily="18" charset="0"/>
              </a:rPr>
              <a:t>organisations </a:t>
            </a:r>
            <a:r>
              <a:rPr lang="en-US" sz="2100" dirty="0">
                <a:solidFill>
                  <a:schemeClr val="tx1"/>
                </a:solidFill>
                <a:latin typeface="Times New Roman" panose="02020603050405020304" pitchFamily="18" charset="0"/>
                <a:cs typeface="Times New Roman" panose="02020603050405020304" pitchFamily="18" charset="0"/>
              </a:rPr>
              <a:t>whose governing center is located outside Ukraine in respect to national security interests. It did so while explicitly referencing proportionality and freedom of religion.</a:t>
            </a:r>
          </a:p>
        </p:txBody>
      </p:sp>
      <p:sp>
        <p:nvSpPr>
          <p:cNvPr id="6" name="Стрілка вниз 5"/>
          <p:cNvSpPr/>
          <p:nvPr/>
        </p:nvSpPr>
        <p:spPr>
          <a:xfrm>
            <a:off x="5850556" y="4523988"/>
            <a:ext cx="560192" cy="654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100" dirty="0">
              <a:latin typeface="Times New Roman" panose="02020603050405020304" pitchFamily="18" charset="0"/>
              <a:cs typeface="Times New Roman" panose="02020603050405020304" pitchFamily="18" charset="0"/>
            </a:endParaRPr>
          </a:p>
        </p:txBody>
      </p:sp>
      <p:sp>
        <p:nvSpPr>
          <p:cNvPr id="5" name="Округлений прямокутник 6"/>
          <p:cNvSpPr/>
          <p:nvPr/>
        </p:nvSpPr>
        <p:spPr>
          <a:xfrm>
            <a:off x="398326" y="264722"/>
            <a:ext cx="11455400" cy="915987"/>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nSpc>
                <a:spcPts val="2400"/>
              </a:lnSpc>
            </a:pPr>
            <a:r>
              <a:rPr lang="en-US" sz="2400" b="1" i="1" dirty="0" smtClean="0">
                <a:solidFill>
                  <a:schemeClr val="tx1"/>
                </a:solidFill>
                <a:latin typeface="Times New Roman" panose="02020603050405020304" pitchFamily="18" charset="0"/>
                <a:cs typeface="Times New Roman" panose="02020603050405020304" pitchFamily="18" charset="0"/>
              </a:rPr>
              <a:t>The </a:t>
            </a:r>
            <a:r>
              <a:rPr lang="en-US" sz="2400" b="1" i="1" dirty="0">
                <a:solidFill>
                  <a:schemeClr val="tx1"/>
                </a:solidFill>
                <a:latin typeface="Times New Roman" panose="02020603050405020304" pitchFamily="18" charset="0"/>
                <a:cs typeface="Times New Roman" panose="02020603050405020304" pitchFamily="18" charset="0"/>
              </a:rPr>
              <a:t>main criterion for ensuring the functioning of democracy is to ensure a balance between the needs of security and the preservation of fundamental rights and freedoms.</a:t>
            </a:r>
          </a:p>
        </p:txBody>
      </p:sp>
      <p:sp>
        <p:nvSpPr>
          <p:cNvPr id="7" name="Стрілка вниз 6"/>
          <p:cNvSpPr/>
          <p:nvPr/>
        </p:nvSpPr>
        <p:spPr>
          <a:xfrm>
            <a:off x="5845930" y="1283107"/>
            <a:ext cx="560192" cy="654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2580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3906</TotalTime>
  <Words>1255</Words>
  <Application>Microsoft Office PowerPoint</Application>
  <PresentationFormat>Широкий екран</PresentationFormat>
  <Paragraphs>47</Paragraphs>
  <Slides>10</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2</vt:i4>
      </vt:variant>
      <vt:variant>
        <vt:lpstr>Заголовки слайдів</vt:lpstr>
      </vt:variant>
      <vt:variant>
        <vt:i4>10</vt:i4>
      </vt:variant>
    </vt:vector>
  </HeadingPairs>
  <TitlesOfParts>
    <vt:vector size="18" baseType="lpstr">
      <vt:lpstr>Arial</vt:lpstr>
      <vt:lpstr>Bookman Old Style</vt:lpstr>
      <vt:lpstr>Calibri</vt:lpstr>
      <vt:lpstr>Calibri Light</vt:lpstr>
      <vt:lpstr>Monotype Corsiva</vt:lpstr>
      <vt:lpstr>Times New Roman</vt:lpstr>
      <vt:lpstr>Тема Office</vt:lpstr>
      <vt:lpstr>1_Тема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Максим С. Дєєв</dc:creator>
  <cp:lastModifiedBy>Тетяна П. Супрович</cp:lastModifiedBy>
  <cp:revision>413</cp:revision>
  <cp:lastPrinted>2025-04-15T12:27:42Z</cp:lastPrinted>
  <dcterms:created xsi:type="dcterms:W3CDTF">2022-05-18T07:44:42Z</dcterms:created>
  <dcterms:modified xsi:type="dcterms:W3CDTF">2026-06-09T09:07:57Z</dcterms:modified>
</cp:coreProperties>
</file>