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7"/>
  </p:notesMasterIdLst>
  <p:sldIdLst>
    <p:sldId id="256" r:id="rId2"/>
    <p:sldId id="257" r:id="rId3"/>
    <p:sldId id="280" r:id="rId4"/>
    <p:sldId id="27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4630400" cy="8229600"/>
  <p:notesSz cx="6735763" cy="9866313"/>
  <p:embeddedFontLst>
    <p:embeddedFont>
      <p:font typeface="Georgia" panose="02040502050405020303" pitchFamily="18" charset="0"/>
      <p:regular r:id="rId28"/>
      <p:bold r:id="rId29"/>
      <p:italic r:id="rId30"/>
      <p:boldItalic r:id="rId31"/>
    </p:embeddedFont>
    <p:embeddedFont>
      <p:font typeface="Lato"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10"/>
  </p:normalViewPr>
  <p:slideViewPr>
    <p:cSldViewPr snapToGrid="0" snapToObjects="1">
      <p:cViewPr varScale="1">
        <p:scale>
          <a:sx n="65" d="100"/>
          <a:sy n="65" d="100"/>
        </p:scale>
        <p:origin x="60"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46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10</a:t>
            </a:fld>
            <a:endParaRPr lang="en-US"/>
          </a:p>
        </p:txBody>
      </p:sp>
    </p:spTree>
    <p:extLst>
      <p:ext uri="{BB962C8B-B14F-4D97-AF65-F5344CB8AC3E}">
        <p14:creationId xmlns:p14="http://schemas.microsoft.com/office/powerpoint/2010/main" val="1334050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11</a:t>
            </a:fld>
            <a:endParaRPr lang="en-US"/>
          </a:p>
        </p:txBody>
      </p:sp>
    </p:spTree>
    <p:extLst>
      <p:ext uri="{BB962C8B-B14F-4D97-AF65-F5344CB8AC3E}">
        <p14:creationId xmlns:p14="http://schemas.microsoft.com/office/powerpoint/2010/main" val="429240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12</a:t>
            </a:fld>
            <a:endParaRPr lang="en-US"/>
          </a:p>
        </p:txBody>
      </p:sp>
    </p:spTree>
    <p:extLst>
      <p:ext uri="{BB962C8B-B14F-4D97-AF65-F5344CB8AC3E}">
        <p14:creationId xmlns:p14="http://schemas.microsoft.com/office/powerpoint/2010/main" val="86629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13</a:t>
            </a:fld>
            <a:endParaRPr lang="en-US"/>
          </a:p>
        </p:txBody>
      </p:sp>
    </p:spTree>
    <p:extLst>
      <p:ext uri="{BB962C8B-B14F-4D97-AF65-F5344CB8AC3E}">
        <p14:creationId xmlns:p14="http://schemas.microsoft.com/office/powerpoint/2010/main" val="148102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14</a:t>
            </a:fld>
            <a:endParaRPr lang="en-US"/>
          </a:p>
        </p:txBody>
      </p:sp>
    </p:spTree>
    <p:extLst>
      <p:ext uri="{BB962C8B-B14F-4D97-AF65-F5344CB8AC3E}">
        <p14:creationId xmlns:p14="http://schemas.microsoft.com/office/powerpoint/2010/main" val="98464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15</a:t>
            </a:fld>
            <a:endParaRPr lang="en-US"/>
          </a:p>
        </p:txBody>
      </p:sp>
    </p:spTree>
    <p:extLst>
      <p:ext uri="{BB962C8B-B14F-4D97-AF65-F5344CB8AC3E}">
        <p14:creationId xmlns:p14="http://schemas.microsoft.com/office/powerpoint/2010/main" val="2100057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16</a:t>
            </a:fld>
            <a:endParaRPr lang="en-US"/>
          </a:p>
        </p:txBody>
      </p:sp>
    </p:spTree>
    <p:extLst>
      <p:ext uri="{BB962C8B-B14F-4D97-AF65-F5344CB8AC3E}">
        <p14:creationId xmlns:p14="http://schemas.microsoft.com/office/powerpoint/2010/main" val="1699796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17</a:t>
            </a:fld>
            <a:endParaRPr lang="en-US"/>
          </a:p>
        </p:txBody>
      </p:sp>
    </p:spTree>
    <p:extLst>
      <p:ext uri="{BB962C8B-B14F-4D97-AF65-F5344CB8AC3E}">
        <p14:creationId xmlns:p14="http://schemas.microsoft.com/office/powerpoint/2010/main" val="75924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18</a:t>
            </a:fld>
            <a:endParaRPr lang="en-US"/>
          </a:p>
        </p:txBody>
      </p:sp>
    </p:spTree>
    <p:extLst>
      <p:ext uri="{BB962C8B-B14F-4D97-AF65-F5344CB8AC3E}">
        <p14:creationId xmlns:p14="http://schemas.microsoft.com/office/powerpoint/2010/main" val="353576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19</a:t>
            </a:fld>
            <a:endParaRPr lang="en-US"/>
          </a:p>
        </p:txBody>
      </p:sp>
    </p:spTree>
    <p:extLst>
      <p:ext uri="{BB962C8B-B14F-4D97-AF65-F5344CB8AC3E}">
        <p14:creationId xmlns:p14="http://schemas.microsoft.com/office/powerpoint/2010/main" val="429303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20</a:t>
            </a:fld>
            <a:endParaRPr lang="en-US"/>
          </a:p>
        </p:txBody>
      </p:sp>
    </p:spTree>
    <p:extLst>
      <p:ext uri="{BB962C8B-B14F-4D97-AF65-F5344CB8AC3E}">
        <p14:creationId xmlns:p14="http://schemas.microsoft.com/office/powerpoint/2010/main" val="204780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21</a:t>
            </a:fld>
            <a:endParaRPr lang="en-US"/>
          </a:p>
        </p:txBody>
      </p:sp>
    </p:spTree>
    <p:extLst>
      <p:ext uri="{BB962C8B-B14F-4D97-AF65-F5344CB8AC3E}">
        <p14:creationId xmlns:p14="http://schemas.microsoft.com/office/powerpoint/2010/main" val="370395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22</a:t>
            </a:fld>
            <a:endParaRPr lang="en-US"/>
          </a:p>
        </p:txBody>
      </p:sp>
    </p:spTree>
    <p:extLst>
      <p:ext uri="{BB962C8B-B14F-4D97-AF65-F5344CB8AC3E}">
        <p14:creationId xmlns:p14="http://schemas.microsoft.com/office/powerpoint/2010/main" val="154102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23</a:t>
            </a:fld>
            <a:endParaRPr lang="en-US"/>
          </a:p>
        </p:txBody>
      </p:sp>
    </p:spTree>
    <p:extLst>
      <p:ext uri="{BB962C8B-B14F-4D97-AF65-F5344CB8AC3E}">
        <p14:creationId xmlns:p14="http://schemas.microsoft.com/office/powerpoint/2010/main" val="3993059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24</a:t>
            </a:fld>
            <a:endParaRPr lang="en-US"/>
          </a:p>
        </p:txBody>
      </p:sp>
    </p:spTree>
    <p:extLst>
      <p:ext uri="{BB962C8B-B14F-4D97-AF65-F5344CB8AC3E}">
        <p14:creationId xmlns:p14="http://schemas.microsoft.com/office/powerpoint/2010/main" val="111180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25</a:t>
            </a:fld>
            <a:endParaRPr lang="en-US"/>
          </a:p>
        </p:txBody>
      </p:sp>
    </p:spTree>
    <p:extLst>
      <p:ext uri="{BB962C8B-B14F-4D97-AF65-F5344CB8AC3E}">
        <p14:creationId xmlns:p14="http://schemas.microsoft.com/office/powerpoint/2010/main" val="360077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3</a:t>
            </a:fld>
            <a:endParaRPr lang="en-US"/>
          </a:p>
        </p:txBody>
      </p:sp>
    </p:spTree>
    <p:extLst>
      <p:ext uri="{BB962C8B-B14F-4D97-AF65-F5344CB8AC3E}">
        <p14:creationId xmlns:p14="http://schemas.microsoft.com/office/powerpoint/2010/main" val="118839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4</a:t>
            </a:fld>
            <a:endParaRPr lang="en-US"/>
          </a:p>
        </p:txBody>
      </p:sp>
    </p:spTree>
    <p:extLst>
      <p:ext uri="{BB962C8B-B14F-4D97-AF65-F5344CB8AC3E}">
        <p14:creationId xmlns:p14="http://schemas.microsoft.com/office/powerpoint/2010/main" val="415430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8</a:t>
            </a:fld>
            <a:endParaRPr lang="en-US"/>
          </a:p>
        </p:txBody>
      </p:sp>
    </p:spTree>
    <p:extLst>
      <p:ext uri="{BB962C8B-B14F-4D97-AF65-F5344CB8AC3E}">
        <p14:creationId xmlns:p14="http://schemas.microsoft.com/office/powerpoint/2010/main" val="47281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9</a:t>
            </a:fld>
            <a:endParaRPr lang="en-US"/>
          </a:p>
        </p:txBody>
      </p:sp>
    </p:spTree>
    <p:extLst>
      <p:ext uri="{BB962C8B-B14F-4D97-AF65-F5344CB8AC3E}">
        <p14:creationId xmlns:p14="http://schemas.microsoft.com/office/powerpoint/2010/main" val="179964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1" y="0"/>
            <a:ext cx="14697046" cy="8229600"/>
          </a:xfrm>
          <a:prstGeom prst="rect">
            <a:avLst/>
          </a:prstGeom>
        </p:spPr>
      </p:pic>
      <p:sp>
        <p:nvSpPr>
          <p:cNvPr id="2" name="Text 0"/>
          <p:cNvSpPr/>
          <p:nvPr/>
        </p:nvSpPr>
        <p:spPr>
          <a:xfrm>
            <a:off x="368233" y="510434"/>
            <a:ext cx="14027284" cy="4470127"/>
          </a:xfrm>
          <a:prstGeom prst="rect">
            <a:avLst/>
          </a:prstGeom>
          <a:noFill/>
          <a:ln/>
        </p:spPr>
        <p:txBody>
          <a:bodyPr wrap="square" lIns="0" tIns="0" rIns="0" bIns="0" rtlCol="0" anchor="t"/>
          <a:lstStyle/>
          <a:p>
            <a:pPr marL="0" indent="0" algn="l">
              <a:lnSpc>
                <a:spcPts val="5550"/>
              </a:lnSpc>
              <a:buNone/>
            </a:pPr>
            <a:endParaRPr lang="uk-UA" sz="4450" b="1" dirty="0" smtClean="0">
              <a:latin typeface="Georgia" panose="02040502050405020303" pitchFamily="18" charset="0"/>
              <a:ea typeface="Lato Bold" pitchFamily="34" charset="-122"/>
              <a:cs typeface="Lato Bold" pitchFamily="34" charset="-120"/>
            </a:endParaRPr>
          </a:p>
          <a:p>
            <a:pPr marL="0" indent="0" algn="ctr">
              <a:lnSpc>
                <a:spcPts val="5550"/>
              </a:lnSpc>
              <a:buNone/>
            </a:pPr>
            <a:r>
              <a:rPr lang="uk-UA" sz="5400" b="1" dirty="0" smtClean="0">
                <a:solidFill>
                  <a:schemeClr val="bg1">
                    <a:lumMod val="95000"/>
                  </a:schemeClr>
                </a:solidFill>
                <a:latin typeface="Georgia" panose="02040502050405020303" pitchFamily="18" charset="0"/>
                <a:ea typeface="Lato Bold" pitchFamily="34" charset="-122"/>
                <a:cs typeface="Lato Bold" pitchFamily="34" charset="-120"/>
              </a:rPr>
              <a:t>КРИМІНАЛЬНИЙ ПРОЦЕСУАЛЬНИЙ КОДЕКС УКРАЇНИ В АКТАХ </a:t>
            </a:r>
          </a:p>
          <a:p>
            <a:pPr marL="0" indent="0" algn="ctr">
              <a:lnSpc>
                <a:spcPts val="5550"/>
              </a:lnSpc>
              <a:buNone/>
            </a:pPr>
            <a:r>
              <a:rPr lang="uk-UA" sz="5400" b="1" dirty="0" smtClean="0">
                <a:solidFill>
                  <a:schemeClr val="bg1">
                    <a:lumMod val="95000"/>
                  </a:schemeClr>
                </a:solidFill>
                <a:latin typeface="Georgia" panose="02040502050405020303" pitchFamily="18" charset="0"/>
                <a:ea typeface="Lato Bold" pitchFamily="34" charset="-122"/>
                <a:cs typeface="Lato Bold" pitchFamily="34" charset="-120"/>
              </a:rPr>
              <a:t>КОНСТИТУЦІЙНОГО СУДУ УКРАЇНИ</a:t>
            </a:r>
            <a:endParaRPr lang="en-US" sz="5400" dirty="0">
              <a:solidFill>
                <a:schemeClr val="bg1">
                  <a:lumMod val="95000"/>
                </a:schemeClr>
              </a:solidFill>
              <a:latin typeface="Georgia" panose="02040502050405020303" pitchFamily="18" charset="0"/>
            </a:endParaRPr>
          </a:p>
        </p:txBody>
      </p:sp>
      <p:sp>
        <p:nvSpPr>
          <p:cNvPr id="6" name="TextBox 5"/>
          <p:cNvSpPr txBox="1"/>
          <p:nvPr/>
        </p:nvSpPr>
        <p:spPr>
          <a:xfrm>
            <a:off x="10583693" y="7409480"/>
            <a:ext cx="4113352" cy="707886"/>
          </a:xfrm>
          <a:prstGeom prst="rect">
            <a:avLst/>
          </a:prstGeom>
          <a:noFill/>
        </p:spPr>
        <p:txBody>
          <a:bodyPr wrap="square" rtlCol="0">
            <a:spAutoFit/>
          </a:bodyPr>
          <a:lstStyle/>
          <a:p>
            <a:r>
              <a:rPr lang="uk-UA" sz="2000" dirty="0" smtClean="0">
                <a:solidFill>
                  <a:schemeClr val="bg1"/>
                </a:solidFill>
              </a:rPr>
              <a:t>суддя Конституційного Суду України</a:t>
            </a:r>
          </a:p>
          <a:p>
            <a:r>
              <a:rPr lang="uk-UA" sz="2000" b="1" dirty="0" smtClean="0">
                <a:solidFill>
                  <a:schemeClr val="bg1"/>
                </a:solidFill>
              </a:rPr>
              <a:t>Віктор Городовенко</a:t>
            </a:r>
            <a:endParaRPr lang="uk-UA" sz="2000" b="1" dirty="0">
              <a:solidFill>
                <a:schemeClr val="bg1"/>
              </a:solidFill>
            </a:endParaRPr>
          </a:p>
        </p:txBody>
      </p:sp>
      <p:sp>
        <p:nvSpPr>
          <p:cNvPr id="3" name="TextBox 2"/>
          <p:cNvSpPr txBox="1"/>
          <p:nvPr/>
        </p:nvSpPr>
        <p:spPr>
          <a:xfrm>
            <a:off x="7021951" y="7738408"/>
            <a:ext cx="653143" cy="369332"/>
          </a:xfrm>
          <a:prstGeom prst="rect">
            <a:avLst/>
          </a:prstGeom>
          <a:noFill/>
        </p:spPr>
        <p:txBody>
          <a:bodyPr wrap="square" rtlCol="0">
            <a:spAutoFit/>
          </a:bodyPr>
          <a:lstStyle/>
          <a:p>
            <a:r>
              <a:rPr lang="uk-UA" dirty="0" smtClean="0">
                <a:solidFill>
                  <a:schemeClr val="bg1"/>
                </a:solidFill>
              </a:rPr>
              <a:t>2025</a:t>
            </a:r>
            <a:endParaRPr lang="uk-UA"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537567" y="813020"/>
            <a:ext cx="13555266" cy="959882"/>
          </a:xfrm>
          <a:prstGeom prst="rect">
            <a:avLst/>
          </a:prstGeom>
          <a:noFill/>
          <a:ln/>
        </p:spPr>
        <p:txBody>
          <a:bodyPr wrap="square" lIns="0" tIns="0" rIns="0" bIns="0" rtlCol="0" anchor="t"/>
          <a:lstStyle/>
          <a:p>
            <a:pPr marL="0" indent="0" algn="ctr">
              <a:lnSpc>
                <a:spcPts val="3750"/>
              </a:lnSpc>
              <a:buNone/>
            </a:pPr>
            <a:r>
              <a:rPr lang="en-US" sz="3000" b="1" dirty="0">
                <a:solidFill>
                  <a:srgbClr val="282824"/>
                </a:solidFill>
                <a:latin typeface="Georgia" panose="02040502050405020303" pitchFamily="18" charset="0"/>
                <a:ea typeface="Lato Bold" pitchFamily="34" charset="-122"/>
                <a:cs typeface="Lato Bold" pitchFamily="34" charset="-120"/>
              </a:rPr>
              <a:t>Презумпція невинуватості та проблеми формулювання </a:t>
            </a:r>
            <a:endParaRPr lang="uk-UA" sz="3000" b="1" dirty="0" smtClean="0">
              <a:solidFill>
                <a:srgbClr val="282824"/>
              </a:solidFill>
              <a:latin typeface="Georgia" panose="02040502050405020303" pitchFamily="18" charset="0"/>
              <a:ea typeface="Lato Bold" pitchFamily="34" charset="-122"/>
              <a:cs typeface="Lato Bold" pitchFamily="34" charset="-120"/>
            </a:endParaRPr>
          </a:p>
          <a:p>
            <a:pPr marL="0" indent="0" algn="ctr">
              <a:lnSpc>
                <a:spcPts val="3750"/>
              </a:lnSpc>
              <a:buNone/>
            </a:pPr>
            <a:r>
              <a:rPr lang="en-US" sz="3000" b="1" dirty="0" smtClean="0">
                <a:solidFill>
                  <a:srgbClr val="282824"/>
                </a:solidFill>
                <a:latin typeface="Georgia" panose="02040502050405020303" pitchFamily="18" charset="0"/>
                <a:ea typeface="Lato Bold" pitchFamily="34" charset="-122"/>
                <a:cs typeface="Lato Bold" pitchFamily="34" charset="-120"/>
              </a:rPr>
              <a:t>статті </a:t>
            </a:r>
            <a:r>
              <a:rPr lang="en-US" sz="3000" b="1" dirty="0">
                <a:solidFill>
                  <a:srgbClr val="282824"/>
                </a:solidFill>
                <a:latin typeface="Georgia" panose="02040502050405020303" pitchFamily="18" charset="0"/>
                <a:ea typeface="Lato Bold" pitchFamily="34" charset="-122"/>
                <a:cs typeface="Lato Bold" pitchFamily="34" charset="-120"/>
              </a:rPr>
              <a:t>368-2 Кримінального кодексу України</a:t>
            </a:r>
            <a:endParaRPr lang="en-US" sz="3000" dirty="0">
              <a:latin typeface="Georgia" panose="02040502050405020303" pitchFamily="18" charset="0"/>
            </a:endParaRPr>
          </a:p>
        </p:txBody>
      </p:sp>
      <p:sp>
        <p:nvSpPr>
          <p:cNvPr id="4" name="Text 2"/>
          <p:cNvSpPr/>
          <p:nvPr/>
        </p:nvSpPr>
        <p:spPr>
          <a:xfrm>
            <a:off x="1036676" y="2409825"/>
            <a:ext cx="2809609" cy="240030"/>
          </a:xfrm>
          <a:prstGeom prst="rect">
            <a:avLst/>
          </a:prstGeom>
          <a:noFill/>
          <a:ln/>
        </p:spPr>
        <p:txBody>
          <a:bodyPr wrap="none" lIns="0" tIns="0" rIns="0" bIns="0" rtlCol="0" anchor="t"/>
          <a:lstStyle/>
          <a:p>
            <a:pPr marL="0" indent="0" algn="l">
              <a:lnSpc>
                <a:spcPts val="1850"/>
              </a:lnSpc>
              <a:buNone/>
            </a:pPr>
            <a:r>
              <a:rPr lang="en-US" sz="1500" b="1" dirty="0">
                <a:solidFill>
                  <a:srgbClr val="4A4A45"/>
                </a:solidFill>
                <a:latin typeface="Georgia" panose="02040502050405020303" pitchFamily="18" charset="0"/>
                <a:ea typeface="Lato Bold" pitchFamily="34" charset="-122"/>
                <a:cs typeface="Lato Bold" pitchFamily="34" charset="-120"/>
              </a:rPr>
              <a:t>Презумпція невинуватості</a:t>
            </a:r>
            <a:endParaRPr lang="en-US" sz="1500" dirty="0">
              <a:latin typeface="Georgia" panose="02040502050405020303" pitchFamily="18" charset="0"/>
            </a:endParaRPr>
          </a:p>
        </p:txBody>
      </p:sp>
      <p:sp>
        <p:nvSpPr>
          <p:cNvPr id="5" name="Text 3"/>
          <p:cNvSpPr/>
          <p:nvPr/>
        </p:nvSpPr>
        <p:spPr>
          <a:xfrm>
            <a:off x="1036677" y="2742009"/>
            <a:ext cx="3916918" cy="1965960"/>
          </a:xfrm>
          <a:prstGeom prst="rect">
            <a:avLst/>
          </a:prstGeom>
          <a:noFill/>
          <a:ln/>
        </p:spPr>
        <p:txBody>
          <a:bodyPr wrap="square" lIns="0" tIns="0" rIns="0" bIns="0" rtlCol="0" anchor="t"/>
          <a:lstStyle/>
          <a:p>
            <a:pPr marL="0" indent="0" algn="just">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Важливою гарантією дотримання прав підозрюваного та обвинуваченого у кримінальному процесі та обов'язковою складовою справедливого судового розгляду є презумпція невинуватості. Особа вважається невинуватою у вчиненні злочину і не може бути піддана кримінальному покаранню, доки її вину не буде доведено в законному порядку і встановлено обвинувальним вироком суду.</a:t>
            </a:r>
            <a:endParaRPr lang="en-US" sz="1200" dirty="0">
              <a:latin typeface="Georgia" panose="02040502050405020303" pitchFamily="18" charset="0"/>
            </a:endParaRPr>
          </a:p>
        </p:txBody>
      </p:sp>
      <p:sp>
        <p:nvSpPr>
          <p:cNvPr id="7" name="Text 5"/>
          <p:cNvSpPr/>
          <p:nvPr/>
        </p:nvSpPr>
        <p:spPr>
          <a:xfrm>
            <a:off x="5606296" y="2409825"/>
            <a:ext cx="2942618" cy="240030"/>
          </a:xfrm>
          <a:prstGeom prst="rect">
            <a:avLst/>
          </a:prstGeom>
          <a:noFill/>
          <a:ln/>
        </p:spPr>
        <p:txBody>
          <a:bodyPr wrap="none" lIns="0" tIns="0" rIns="0" bIns="0" rtlCol="0" anchor="t"/>
          <a:lstStyle/>
          <a:p>
            <a:pPr marL="0" indent="0" algn="l">
              <a:lnSpc>
                <a:spcPts val="1850"/>
              </a:lnSpc>
              <a:buNone/>
            </a:pPr>
            <a:r>
              <a:rPr lang="en-US" sz="1500" b="1" dirty="0">
                <a:solidFill>
                  <a:srgbClr val="4A4A45"/>
                </a:solidFill>
                <a:latin typeface="Georgia" panose="02040502050405020303" pitchFamily="18" charset="0"/>
                <a:ea typeface="Lato Bold" pitchFamily="34" charset="-122"/>
                <a:cs typeface="Lato Bold" pitchFamily="34" charset="-120"/>
              </a:rPr>
              <a:t>Принцип </a:t>
            </a:r>
            <a:r>
              <a:rPr lang="uk-UA" sz="1500" b="1" dirty="0" smtClean="0">
                <a:solidFill>
                  <a:srgbClr val="4A4A45"/>
                </a:solidFill>
                <a:latin typeface="Georgia" panose="02040502050405020303" pitchFamily="18" charset="0"/>
                <a:ea typeface="Lato Bold" pitchFamily="34" charset="-122"/>
                <a:cs typeface="Lato Bold" pitchFamily="34" charset="-120"/>
              </a:rPr>
              <a:t>«</a:t>
            </a:r>
            <a:r>
              <a:rPr lang="en-US" sz="1500" b="1" dirty="0" smtClean="0">
                <a:solidFill>
                  <a:srgbClr val="4A4A45"/>
                </a:solidFill>
                <a:latin typeface="Georgia" panose="02040502050405020303" pitchFamily="18" charset="0"/>
                <a:ea typeface="Lato Bold" pitchFamily="34" charset="-122"/>
                <a:cs typeface="Lato Bold" pitchFamily="34" charset="-120"/>
              </a:rPr>
              <a:t>in </a:t>
            </a:r>
            <a:r>
              <a:rPr lang="en-US" sz="1500" b="1" dirty="0">
                <a:solidFill>
                  <a:srgbClr val="4A4A45"/>
                </a:solidFill>
                <a:latin typeface="Georgia" panose="02040502050405020303" pitchFamily="18" charset="0"/>
                <a:ea typeface="Lato Bold" pitchFamily="34" charset="-122"/>
                <a:cs typeface="Lato Bold" pitchFamily="34" charset="-120"/>
              </a:rPr>
              <a:t>dubio pro </a:t>
            </a:r>
            <a:r>
              <a:rPr lang="en-US" sz="1500" b="1" dirty="0" smtClean="0">
                <a:solidFill>
                  <a:srgbClr val="4A4A45"/>
                </a:solidFill>
                <a:latin typeface="Georgia" panose="02040502050405020303" pitchFamily="18" charset="0"/>
                <a:ea typeface="Lato Bold" pitchFamily="34" charset="-122"/>
                <a:cs typeface="Lato Bold" pitchFamily="34" charset="-120"/>
              </a:rPr>
              <a:t>reo</a:t>
            </a:r>
            <a:r>
              <a:rPr lang="uk-UA" sz="1500" b="1" dirty="0" smtClean="0">
                <a:solidFill>
                  <a:srgbClr val="4A4A45"/>
                </a:solidFill>
                <a:latin typeface="Georgia" panose="02040502050405020303" pitchFamily="18" charset="0"/>
                <a:ea typeface="Lato Bold" pitchFamily="34" charset="-122"/>
                <a:cs typeface="Lato Bold" pitchFamily="34" charset="-120"/>
              </a:rPr>
              <a:t>»</a:t>
            </a:r>
            <a:endParaRPr lang="en-US" sz="1500" dirty="0">
              <a:latin typeface="Georgia" panose="02040502050405020303" pitchFamily="18" charset="0"/>
            </a:endParaRPr>
          </a:p>
        </p:txBody>
      </p:sp>
      <p:sp>
        <p:nvSpPr>
          <p:cNvPr id="8" name="Text 6"/>
          <p:cNvSpPr/>
          <p:nvPr/>
        </p:nvSpPr>
        <p:spPr>
          <a:xfrm>
            <a:off x="5606296" y="2742009"/>
            <a:ext cx="3916918" cy="1228725"/>
          </a:xfrm>
          <a:prstGeom prst="rect">
            <a:avLst/>
          </a:prstGeom>
          <a:noFill/>
          <a:ln/>
        </p:spPr>
        <p:txBody>
          <a:bodyPr wrap="square" lIns="0" tIns="0" rIns="0" bIns="0" rtlCol="0" anchor="t"/>
          <a:lstStyle/>
          <a:p>
            <a:pPr marL="0" indent="0" algn="just">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Конституційний Суд України зауважує, що елементом принципу презумпції невинуватості є принцип in dubio pro reo, згідно з яким при оцінюванні доказів усі сумніви щодо вини особи тлумачаться на користь її невинуватості.</a:t>
            </a:r>
            <a:endParaRPr lang="en-US" sz="1200" dirty="0">
              <a:latin typeface="Georgia" panose="02040502050405020303" pitchFamily="18" charset="0"/>
            </a:endParaRPr>
          </a:p>
        </p:txBody>
      </p:sp>
      <p:sp>
        <p:nvSpPr>
          <p:cNvPr id="10" name="Text 8"/>
          <p:cNvSpPr/>
          <p:nvPr/>
        </p:nvSpPr>
        <p:spPr>
          <a:xfrm>
            <a:off x="10175915" y="2409825"/>
            <a:ext cx="2974028" cy="240030"/>
          </a:xfrm>
          <a:prstGeom prst="rect">
            <a:avLst/>
          </a:prstGeom>
          <a:noFill/>
          <a:ln/>
        </p:spPr>
        <p:txBody>
          <a:bodyPr wrap="none" lIns="0" tIns="0" rIns="0" bIns="0" rtlCol="0" anchor="t"/>
          <a:lstStyle/>
          <a:p>
            <a:pPr marL="0" indent="0" algn="l">
              <a:lnSpc>
                <a:spcPts val="1850"/>
              </a:lnSpc>
              <a:buNone/>
            </a:pPr>
            <a:r>
              <a:rPr lang="en-US" sz="1500" b="1" dirty="0">
                <a:solidFill>
                  <a:srgbClr val="4A4A45"/>
                </a:solidFill>
                <a:latin typeface="Georgia" panose="02040502050405020303" pitchFamily="18" charset="0"/>
                <a:ea typeface="Lato Bold" pitchFamily="34" charset="-122"/>
                <a:cs typeface="Lato Bold" pitchFamily="34" charset="-120"/>
              </a:rPr>
              <a:t>Обов'язок доведення вини</a:t>
            </a:r>
            <a:endParaRPr lang="en-US" sz="1500" dirty="0">
              <a:latin typeface="Georgia" panose="02040502050405020303" pitchFamily="18" charset="0"/>
            </a:endParaRPr>
          </a:p>
        </p:txBody>
      </p:sp>
      <p:sp>
        <p:nvSpPr>
          <p:cNvPr id="11" name="Text 9"/>
          <p:cNvSpPr/>
          <p:nvPr/>
        </p:nvSpPr>
        <p:spPr>
          <a:xfrm>
            <a:off x="10175915" y="2742009"/>
            <a:ext cx="3916918" cy="1474470"/>
          </a:xfrm>
          <a:prstGeom prst="rect">
            <a:avLst/>
          </a:prstGeom>
          <a:noFill/>
          <a:ln/>
        </p:spPr>
        <p:txBody>
          <a:bodyPr wrap="square" lIns="0" tIns="0" rIns="0" bIns="0" rtlCol="0" anchor="t"/>
          <a:lstStyle/>
          <a:p>
            <a:pPr marL="0" indent="0" algn="just">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Презумпція невинуватості особи передбачає, що обов'язок доведення вини особи покладається на державу. Конституція України не містить винятків як щодо принципу презумпції невинуватості, так і щодо права особи не давати показань або пояснень щодо себе, членів сім'ї чи близьких родичів.</a:t>
            </a:r>
            <a:endParaRPr lang="en-US" sz="1200" dirty="0">
              <a:latin typeface="Georgia" panose="02040502050405020303" pitchFamily="18" charset="0"/>
            </a:endParaRPr>
          </a:p>
        </p:txBody>
      </p:sp>
      <p:sp>
        <p:nvSpPr>
          <p:cNvPr id="13" name="Text 11"/>
          <p:cNvSpPr/>
          <p:nvPr/>
        </p:nvSpPr>
        <p:spPr>
          <a:xfrm>
            <a:off x="1036676" y="5034320"/>
            <a:ext cx="3549837" cy="240030"/>
          </a:xfrm>
          <a:prstGeom prst="rect">
            <a:avLst/>
          </a:prstGeom>
          <a:noFill/>
          <a:ln/>
        </p:spPr>
        <p:txBody>
          <a:bodyPr wrap="none" lIns="0" tIns="0" rIns="0" bIns="0" rtlCol="0" anchor="t"/>
          <a:lstStyle/>
          <a:p>
            <a:pPr marL="0" indent="0" algn="l">
              <a:lnSpc>
                <a:spcPts val="1850"/>
              </a:lnSpc>
              <a:buNone/>
            </a:pPr>
            <a:r>
              <a:rPr lang="en-US" sz="1500" b="1" dirty="0">
                <a:solidFill>
                  <a:srgbClr val="4A4A45"/>
                </a:solidFill>
                <a:latin typeface="Georgia" panose="02040502050405020303" pitchFamily="18" charset="0"/>
                <a:ea typeface="Lato Bold" pitchFamily="34" charset="-122"/>
                <a:cs typeface="Lato Bold" pitchFamily="34" charset="-120"/>
              </a:rPr>
              <a:t>Недоліки статті 368-2 </a:t>
            </a:r>
            <a:r>
              <a:rPr lang="uk-UA" sz="1500" b="1" dirty="0" smtClean="0">
                <a:solidFill>
                  <a:srgbClr val="4A4A45"/>
                </a:solidFill>
                <a:latin typeface="Georgia" panose="02040502050405020303" pitchFamily="18" charset="0"/>
                <a:ea typeface="Lato Bold" pitchFamily="34" charset="-122"/>
                <a:cs typeface="Lato Bold" pitchFamily="34" charset="-120"/>
              </a:rPr>
              <a:t>КК України</a:t>
            </a:r>
            <a:endParaRPr lang="en-US" sz="1500" dirty="0">
              <a:latin typeface="Georgia" panose="02040502050405020303" pitchFamily="18" charset="0"/>
            </a:endParaRPr>
          </a:p>
        </p:txBody>
      </p:sp>
      <p:sp>
        <p:nvSpPr>
          <p:cNvPr id="14" name="Text 12"/>
          <p:cNvSpPr/>
          <p:nvPr/>
        </p:nvSpPr>
        <p:spPr>
          <a:xfrm>
            <a:off x="1036677" y="5366504"/>
            <a:ext cx="6201728" cy="1474470"/>
          </a:xfrm>
          <a:prstGeom prst="rect">
            <a:avLst/>
          </a:prstGeom>
          <a:noFill/>
          <a:ln/>
        </p:spPr>
        <p:txBody>
          <a:bodyPr wrap="square" lIns="0" tIns="0" rIns="0" bIns="0" rtlCol="0" anchor="t"/>
          <a:lstStyle/>
          <a:p>
            <a:pPr marL="0" indent="0" algn="just">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За змістом статті 368-2 </a:t>
            </a:r>
            <a:r>
              <a:rPr lang="uk-UA" sz="1200" dirty="0" smtClean="0">
                <a:solidFill>
                  <a:srgbClr val="4A4A45"/>
                </a:solidFill>
                <a:latin typeface="Georgia" panose="02040502050405020303" pitchFamily="18" charset="0"/>
                <a:ea typeface="Lato" pitchFamily="34" charset="-122"/>
                <a:cs typeface="Lato" pitchFamily="34" charset="-120"/>
              </a:rPr>
              <a:t>КК України</a:t>
            </a:r>
            <a:r>
              <a:rPr lang="en-US" sz="1200" dirty="0" smtClean="0">
                <a:solidFill>
                  <a:srgbClr val="4A4A45"/>
                </a:solidFill>
                <a:latin typeface="Georgia" panose="02040502050405020303" pitchFamily="18" charset="0"/>
                <a:ea typeface="Lato" pitchFamily="34" charset="-122"/>
                <a:cs typeface="Lato" pitchFamily="34" charset="-120"/>
              </a:rPr>
              <a:t> </a:t>
            </a:r>
            <a:r>
              <a:rPr lang="en-US" sz="1200" dirty="0">
                <a:solidFill>
                  <a:srgbClr val="4A4A45"/>
                </a:solidFill>
                <a:latin typeface="Georgia" panose="02040502050405020303" pitchFamily="18" charset="0"/>
                <a:ea typeface="Lato" pitchFamily="34" charset="-122"/>
                <a:cs typeface="Lato" pitchFamily="34" charset="-120"/>
              </a:rPr>
              <a:t>набуття особою, уповноваженою на виконання функцій держави або місцевого самоврядування, у власність активів у значному розмірі утворює об'єктивну сторону складу такого злочину, як незаконне збагачення, якщо законність підстав набуття таких активів у власність не підтверджено доказами. Така конструкція перекладає обов'язок доведення невинуватості на обвинуваченого.</a:t>
            </a:r>
            <a:endParaRPr lang="en-US" sz="1200" dirty="0">
              <a:latin typeface="Georgia" panose="02040502050405020303" pitchFamily="18" charset="0"/>
            </a:endParaRPr>
          </a:p>
        </p:txBody>
      </p:sp>
      <p:sp>
        <p:nvSpPr>
          <p:cNvPr id="16" name="Text 14"/>
          <p:cNvSpPr/>
          <p:nvPr/>
        </p:nvSpPr>
        <p:spPr>
          <a:xfrm>
            <a:off x="7891105" y="5034320"/>
            <a:ext cx="1920002" cy="240030"/>
          </a:xfrm>
          <a:prstGeom prst="rect">
            <a:avLst/>
          </a:prstGeom>
          <a:noFill/>
          <a:ln/>
        </p:spPr>
        <p:txBody>
          <a:bodyPr wrap="none" lIns="0" tIns="0" rIns="0" bIns="0" rtlCol="0" anchor="t"/>
          <a:lstStyle/>
          <a:p>
            <a:pPr marL="0" indent="0" algn="l">
              <a:lnSpc>
                <a:spcPts val="1850"/>
              </a:lnSpc>
              <a:buNone/>
            </a:pPr>
            <a:r>
              <a:rPr lang="en-US" sz="1500" b="1" dirty="0">
                <a:solidFill>
                  <a:srgbClr val="4A4A45"/>
                </a:solidFill>
                <a:latin typeface="Georgia" panose="02040502050405020303" pitchFamily="18" charset="0"/>
                <a:ea typeface="Lato Bold" pitchFamily="34" charset="-122"/>
                <a:cs typeface="Lato Bold" pitchFamily="34" charset="-120"/>
              </a:rPr>
              <a:t>Висновок КСУ</a:t>
            </a:r>
            <a:endParaRPr lang="en-US" sz="1500" dirty="0">
              <a:latin typeface="Georgia" panose="02040502050405020303" pitchFamily="18" charset="0"/>
            </a:endParaRPr>
          </a:p>
        </p:txBody>
      </p:sp>
      <p:sp>
        <p:nvSpPr>
          <p:cNvPr id="17" name="Text 15"/>
          <p:cNvSpPr/>
          <p:nvPr/>
        </p:nvSpPr>
        <p:spPr>
          <a:xfrm>
            <a:off x="7891105" y="5366504"/>
            <a:ext cx="6201728" cy="982980"/>
          </a:xfrm>
          <a:prstGeom prst="rect">
            <a:avLst/>
          </a:prstGeom>
          <a:noFill/>
          <a:ln/>
        </p:spPr>
        <p:txBody>
          <a:bodyPr wrap="square" lIns="0" tIns="0" rIns="0" bIns="0" rtlCol="0" anchor="t"/>
          <a:lstStyle/>
          <a:p>
            <a:pPr marL="0" indent="0" algn="just">
              <a:lnSpc>
                <a:spcPts val="1900"/>
              </a:lnSpc>
              <a:buNone/>
            </a:pPr>
            <a:r>
              <a:rPr lang="uk-UA" sz="1200" dirty="0" smtClean="0">
                <a:solidFill>
                  <a:srgbClr val="4A4A45"/>
                </a:solidFill>
                <a:latin typeface="Georgia" panose="02040502050405020303" pitchFamily="18" charset="0"/>
                <a:ea typeface="Lato" pitchFamily="34" charset="-122"/>
                <a:cs typeface="Lato" pitchFamily="34" charset="-120"/>
              </a:rPr>
              <a:t>КСУ </a:t>
            </a:r>
            <a:r>
              <a:rPr lang="en-US" sz="1200" dirty="0" err="1" smtClean="0">
                <a:solidFill>
                  <a:srgbClr val="4A4A45"/>
                </a:solidFill>
                <a:latin typeface="Georgia" panose="02040502050405020303" pitchFamily="18" charset="0"/>
                <a:ea typeface="Lato" pitchFamily="34" charset="-122"/>
                <a:cs typeface="Lato" pitchFamily="34" charset="-120"/>
              </a:rPr>
              <a:t>дійшов</a:t>
            </a:r>
            <a:r>
              <a:rPr lang="en-US" sz="1200" dirty="0" smtClean="0">
                <a:solidFill>
                  <a:srgbClr val="4A4A45"/>
                </a:solidFill>
                <a:latin typeface="Georgia" panose="02040502050405020303" pitchFamily="18" charset="0"/>
                <a:ea typeface="Lato" pitchFamily="34" charset="-122"/>
                <a:cs typeface="Lato" pitchFamily="34" charset="-120"/>
              </a:rPr>
              <a:t> </a:t>
            </a:r>
            <a:r>
              <a:rPr lang="en-US" sz="1200" dirty="0">
                <a:solidFill>
                  <a:srgbClr val="4A4A45"/>
                </a:solidFill>
                <a:latin typeface="Georgia" panose="02040502050405020303" pitchFamily="18" charset="0"/>
                <a:ea typeface="Lato" pitchFamily="34" charset="-122"/>
                <a:cs typeface="Lato" pitchFamily="34" charset="-120"/>
              </a:rPr>
              <a:t>висновку, що стаття 368-2 </a:t>
            </a:r>
            <a:r>
              <a:rPr lang="uk-UA" sz="1200" dirty="0" smtClean="0">
                <a:solidFill>
                  <a:srgbClr val="4A4A45"/>
                </a:solidFill>
                <a:latin typeface="Georgia" panose="02040502050405020303" pitchFamily="18" charset="0"/>
                <a:ea typeface="Lato" pitchFamily="34" charset="-122"/>
                <a:cs typeface="Lato" pitchFamily="34" charset="-120"/>
              </a:rPr>
              <a:t>КК України</a:t>
            </a:r>
            <a:r>
              <a:rPr lang="en-US" sz="1200" dirty="0" smtClean="0">
                <a:solidFill>
                  <a:srgbClr val="4A4A45"/>
                </a:solidFill>
                <a:latin typeface="Georgia" panose="02040502050405020303" pitchFamily="18" charset="0"/>
                <a:ea typeface="Lato" pitchFamily="34" charset="-122"/>
                <a:cs typeface="Lato" pitchFamily="34" charset="-120"/>
              </a:rPr>
              <a:t> </a:t>
            </a:r>
            <a:r>
              <a:rPr lang="en-US" sz="1200" dirty="0">
                <a:solidFill>
                  <a:srgbClr val="4A4A45"/>
                </a:solidFill>
                <a:latin typeface="Georgia" panose="02040502050405020303" pitchFamily="18" charset="0"/>
                <a:ea typeface="Lato" pitchFamily="34" charset="-122"/>
                <a:cs typeface="Lato" pitchFamily="34" charset="-120"/>
              </a:rPr>
              <a:t>не відповідає вимозі юридичної визначеності як складовій конституційного принципу верховенства права, оскільки диспозиція цієї норми сформульована недостатньо чітко й допускає неоднозначне її розуміння, тлумачення та застосування.</a:t>
            </a:r>
            <a:endParaRPr lang="en-US" sz="1200" dirty="0">
              <a:latin typeface="Georgia" panose="02040502050405020303" pitchFamily="18" charset="0"/>
            </a:endParaRPr>
          </a:p>
        </p:txBody>
      </p:sp>
      <p:sp>
        <p:nvSpPr>
          <p:cNvPr id="18" name="Text 16"/>
          <p:cNvSpPr/>
          <p:nvPr/>
        </p:nvSpPr>
        <p:spPr>
          <a:xfrm>
            <a:off x="644933" y="7109279"/>
            <a:ext cx="13555266" cy="368618"/>
          </a:xfrm>
          <a:prstGeom prst="rect">
            <a:avLst/>
          </a:prstGeom>
          <a:noFill/>
          <a:ln/>
        </p:spPr>
        <p:txBody>
          <a:bodyPr wrap="none" lIns="0" tIns="0" rIns="0" bIns="0" rtlCol="0" anchor="t"/>
          <a:lstStyle/>
          <a:p>
            <a:pPr marL="0" indent="0" algn="ctr">
              <a:lnSpc>
                <a:spcPts val="1900"/>
              </a:lnSpc>
              <a:buNone/>
              <a:tabLst>
                <a:tab pos="536575" algn="l"/>
              </a:tabLst>
            </a:pPr>
            <a:r>
              <a:rPr lang="en-US" sz="1200" dirty="0">
                <a:solidFill>
                  <a:srgbClr val="4A4A45"/>
                </a:solidFill>
                <a:latin typeface="Georgia" panose="02040502050405020303" pitchFamily="18" charset="0"/>
                <a:ea typeface="Lato" pitchFamily="34" charset="-122"/>
                <a:cs typeface="Lato" pitchFamily="34" charset="-120"/>
              </a:rPr>
              <a:t>На вказане Рішення КСУ судді Городовенко В.В., Головатий С.П., </a:t>
            </a:r>
            <a:r>
              <a:rPr lang="en-US" sz="1200" dirty="0" err="1">
                <a:solidFill>
                  <a:srgbClr val="4A4A45"/>
                </a:solidFill>
                <a:latin typeface="Georgia" panose="02040502050405020303" pitchFamily="18" charset="0"/>
                <a:ea typeface="Lato" pitchFamily="34" charset="-122"/>
                <a:cs typeface="Lato" pitchFamily="34" charset="-120"/>
              </a:rPr>
              <a:t>Колісник</a:t>
            </a:r>
            <a:r>
              <a:rPr lang="en-US" sz="1200" dirty="0">
                <a:solidFill>
                  <a:srgbClr val="4A4A45"/>
                </a:solidFill>
                <a:latin typeface="Georgia" panose="02040502050405020303" pitchFamily="18" charset="0"/>
                <a:ea typeface="Lato" pitchFamily="34" charset="-122"/>
                <a:cs typeface="Lato" pitchFamily="34" charset="-120"/>
              </a:rPr>
              <a:t> </a:t>
            </a:r>
            <a:r>
              <a:rPr lang="uk-UA" sz="1200" dirty="0" smtClean="0">
                <a:solidFill>
                  <a:srgbClr val="4A4A45"/>
                </a:solidFill>
                <a:latin typeface="Georgia" panose="02040502050405020303" pitchFamily="18" charset="0"/>
                <a:ea typeface="Lato" pitchFamily="34" charset="-122"/>
                <a:cs typeface="Lato" pitchFamily="34" charset="-120"/>
              </a:rPr>
              <a:t>В</a:t>
            </a:r>
            <a:r>
              <a:rPr lang="en-US" sz="1200" dirty="0" smtClean="0">
                <a:solidFill>
                  <a:srgbClr val="4A4A45"/>
                </a:solidFill>
                <a:latin typeface="Georgia" panose="02040502050405020303" pitchFamily="18" charset="0"/>
                <a:ea typeface="Lato" pitchFamily="34" charset="-122"/>
                <a:cs typeface="Lato" pitchFamily="34" charset="-120"/>
              </a:rPr>
              <a:t>.П</a:t>
            </a:r>
            <a:r>
              <a:rPr lang="en-US" sz="1200" dirty="0">
                <a:solidFill>
                  <a:srgbClr val="4A4A45"/>
                </a:solidFill>
                <a:latin typeface="Georgia" panose="02040502050405020303" pitchFamily="18" charset="0"/>
                <a:ea typeface="Lato" pitchFamily="34" charset="-122"/>
                <a:cs typeface="Lato" pitchFamily="34" charset="-120"/>
              </a:rPr>
              <a:t>., Первомайський О.О., Сліденко І.Д</a:t>
            </a:r>
            <a:r>
              <a:rPr lang="en-US" sz="1200" dirty="0" smtClean="0">
                <a:solidFill>
                  <a:srgbClr val="4A4A45"/>
                </a:solidFill>
                <a:latin typeface="Georgia" panose="02040502050405020303" pitchFamily="18" charset="0"/>
                <a:ea typeface="Lato" pitchFamily="34" charset="-122"/>
                <a:cs typeface="Lato" pitchFamily="34" charset="-120"/>
              </a:rPr>
              <a:t>., </a:t>
            </a:r>
            <a:r>
              <a:rPr lang="en-US" sz="1200" dirty="0" err="1" smtClean="0">
                <a:solidFill>
                  <a:srgbClr val="4A4A45"/>
                </a:solidFill>
                <a:latin typeface="Georgia" panose="02040502050405020303" pitchFamily="18" charset="0"/>
                <a:ea typeface="Lato" pitchFamily="34" charset="-122"/>
                <a:cs typeface="Lato" pitchFamily="34" charset="-120"/>
              </a:rPr>
              <a:t>Шевчук</a:t>
            </a:r>
            <a:r>
              <a:rPr lang="en-US" sz="1200" dirty="0" smtClean="0">
                <a:solidFill>
                  <a:srgbClr val="4A4A45"/>
                </a:solidFill>
                <a:latin typeface="Georgia" panose="02040502050405020303" pitchFamily="18" charset="0"/>
                <a:ea typeface="Lato" pitchFamily="34" charset="-122"/>
                <a:cs typeface="Lato" pitchFamily="34" charset="-120"/>
              </a:rPr>
              <a:t> </a:t>
            </a:r>
            <a:r>
              <a:rPr lang="en-US" sz="1200" dirty="0">
                <a:solidFill>
                  <a:srgbClr val="4A4A45"/>
                </a:solidFill>
                <a:latin typeface="Georgia" panose="02040502050405020303" pitchFamily="18" charset="0"/>
                <a:ea typeface="Lato" pitchFamily="34" charset="-122"/>
                <a:cs typeface="Lato" pitchFamily="34" charset="-120"/>
              </a:rPr>
              <a:t>С.В., Лемак В.В. подали </a:t>
            </a:r>
            <a:r>
              <a:rPr lang="en-US" sz="1200" dirty="0" err="1">
                <a:solidFill>
                  <a:srgbClr val="4A4A45"/>
                </a:solidFill>
                <a:latin typeface="Georgia" panose="02040502050405020303" pitchFamily="18" charset="0"/>
                <a:ea typeface="Lato" pitchFamily="34" charset="-122"/>
                <a:cs typeface="Lato" pitchFamily="34" charset="-120"/>
              </a:rPr>
              <a:t>окремі</a:t>
            </a:r>
            <a:r>
              <a:rPr lang="en-US" sz="1200" dirty="0">
                <a:solidFill>
                  <a:srgbClr val="4A4A45"/>
                </a:solidFill>
                <a:latin typeface="Georgia" panose="02040502050405020303" pitchFamily="18" charset="0"/>
                <a:ea typeface="Lato" pitchFamily="34" charset="-122"/>
                <a:cs typeface="Lato" pitchFamily="34" charset="-120"/>
              </a:rPr>
              <a:t> </a:t>
            </a:r>
            <a:r>
              <a:rPr lang="en-US" sz="1200" dirty="0" err="1" smtClean="0">
                <a:solidFill>
                  <a:srgbClr val="4A4A45"/>
                </a:solidFill>
                <a:latin typeface="Georgia" panose="02040502050405020303" pitchFamily="18" charset="0"/>
                <a:ea typeface="Lato" pitchFamily="34" charset="-122"/>
                <a:cs typeface="Lato" pitchFamily="34" charset="-120"/>
              </a:rPr>
              <a:t>думки</a:t>
            </a:r>
            <a:r>
              <a:rPr lang="uk-UA" sz="1200" dirty="0">
                <a:solidFill>
                  <a:srgbClr val="4A4A45"/>
                </a:solidFill>
                <a:latin typeface="Georgia" panose="02040502050405020303" pitchFamily="18" charset="0"/>
                <a:ea typeface="Lato" pitchFamily="34" charset="-122"/>
                <a:cs typeface="Lato" pitchFamily="34" charset="-120"/>
              </a:rPr>
              <a:t>.</a:t>
            </a:r>
            <a:endParaRPr lang="en-US" sz="1200" dirty="0">
              <a:latin typeface="Georgia" panose="02040502050405020303" pitchFamily="18" charset="0"/>
            </a:endParaRPr>
          </a:p>
        </p:txBody>
      </p:sp>
      <p:sp>
        <p:nvSpPr>
          <p:cNvPr id="19" name="Прямокутник 18"/>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26 лютого 2019 року № 1-р/2019</a:t>
            </a:r>
          </a:p>
        </p:txBody>
      </p:sp>
      <p:sp>
        <p:nvSpPr>
          <p:cNvPr id="20" name="Прямоугольник 19">
            <a:extLst>
              <a:ext uri="{FF2B5EF4-FFF2-40B4-BE49-F238E27FC236}">
                <a16:creationId xmlns:a16="http://schemas.microsoft.com/office/drawing/2014/main" id="{94C0C6D2-F90C-F05F-B59E-6A2ED1E898B1}"/>
              </a:ext>
            </a:extLst>
          </p:cNvPr>
          <p:cNvSpPr/>
          <p:nvPr/>
        </p:nvSpPr>
        <p:spPr>
          <a:xfrm>
            <a:off x="13948229" y="195371"/>
            <a:ext cx="49221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10</a:t>
            </a:r>
            <a:endParaRPr lang="uk-UA" sz="2400" dirty="0"/>
          </a:p>
        </p:txBody>
      </p:sp>
    </p:spTree>
    <p:extLst>
      <p:ext uri="{BB962C8B-B14F-4D97-AF65-F5344CB8AC3E}">
        <p14:creationId xmlns:p14="http://schemas.microsoft.com/office/powerpoint/2010/main" val="159814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578168" y="566383"/>
            <a:ext cx="13474065" cy="3748800"/>
          </a:xfrm>
          <a:prstGeom prst="rect">
            <a:avLst/>
          </a:prstGeom>
          <a:noFill/>
          <a:ln/>
        </p:spPr>
        <p:txBody>
          <a:bodyPr wrap="square" lIns="0" tIns="0" rIns="0" bIns="0" rtlCol="0" anchor="t"/>
          <a:lstStyle/>
          <a:p>
            <a:pPr algn="ctr"/>
            <a:r>
              <a:rPr lang="en-US" sz="2000" b="1" dirty="0">
                <a:solidFill>
                  <a:srgbClr val="282824"/>
                </a:solidFill>
                <a:latin typeface="Georgia" panose="02040502050405020303" pitchFamily="18" charset="0"/>
                <a:ea typeface="Lato Bold" pitchFamily="34" charset="-122"/>
                <a:cs typeface="Lato Bold" pitchFamily="34" charset="-120"/>
              </a:rPr>
              <a:t>Рішення </a:t>
            </a:r>
            <a:r>
              <a:rPr lang="uk-UA" sz="2000" b="1" i="1" dirty="0">
                <a:latin typeface="Georgia" panose="02040502050405020303" pitchFamily="18" charset="0"/>
              </a:rPr>
              <a:t>Великої </a:t>
            </a:r>
            <a:r>
              <a:rPr lang="uk-UA" sz="2000" b="1" i="1" dirty="0" smtClean="0">
                <a:latin typeface="Georgia" panose="02040502050405020303" pitchFamily="18" charset="0"/>
              </a:rPr>
              <a:t>палати </a:t>
            </a:r>
            <a:r>
              <a:rPr lang="uk-UA" sz="2000" b="1" i="1" dirty="0">
                <a:latin typeface="Georgia" panose="02040502050405020303" pitchFamily="18" charset="0"/>
              </a:rPr>
              <a:t>КСУ у справі за конституційною скаргою Глущенка Віктора Миколайовича щодо відповідності Конституції України (конституційності) положень частини другої статті 392 Кримінального процесуального кодексу України </a:t>
            </a:r>
            <a:endParaRPr lang="uk-UA" sz="2000" b="1" i="1" dirty="0" smtClean="0">
              <a:latin typeface="Georgia" panose="02040502050405020303" pitchFamily="18" charset="0"/>
            </a:endParaRPr>
          </a:p>
          <a:p>
            <a:pPr algn="ctr"/>
            <a:r>
              <a:rPr lang="uk-UA" sz="2000" b="1" i="1" dirty="0" smtClean="0">
                <a:latin typeface="Georgia" panose="02040502050405020303" pitchFamily="18" charset="0"/>
              </a:rPr>
              <a:t>від </a:t>
            </a:r>
            <a:r>
              <a:rPr lang="uk-UA" sz="2000" b="1" i="1" dirty="0">
                <a:latin typeface="Georgia" panose="02040502050405020303" pitchFamily="18" charset="0"/>
              </a:rPr>
              <a:t>13 червня 2019 року</a:t>
            </a:r>
            <a:r>
              <a:rPr lang="uk-UA" sz="2000" dirty="0">
                <a:latin typeface="Georgia" panose="02040502050405020303" pitchFamily="18" charset="0"/>
              </a:rPr>
              <a:t> </a:t>
            </a:r>
            <a:r>
              <a:rPr lang="uk-UA" sz="2000" b="1" i="1" dirty="0">
                <a:latin typeface="Georgia" panose="02040502050405020303" pitchFamily="18" charset="0"/>
              </a:rPr>
              <a:t>№ </a:t>
            </a:r>
            <a:r>
              <a:rPr lang="uk-UA" sz="2000" b="1" i="1" dirty="0" smtClean="0">
                <a:latin typeface="Georgia" panose="02040502050405020303" pitchFamily="18" charset="0"/>
              </a:rPr>
              <a:t>4-р/2019</a:t>
            </a:r>
            <a:r>
              <a:rPr lang="en-US" sz="2000" b="1" i="1" dirty="0" smtClean="0">
                <a:latin typeface="Georgia" panose="02040502050405020303" pitchFamily="18" charset="0"/>
              </a:rPr>
              <a:t> (</a:t>
            </a:r>
            <a:r>
              <a:rPr lang="en-US" sz="2000" b="1" dirty="0" smtClean="0">
                <a:solidFill>
                  <a:srgbClr val="282824"/>
                </a:solidFill>
                <a:latin typeface="Georgia" panose="02040502050405020303" pitchFamily="18" charset="0"/>
                <a:ea typeface="Lato Bold" pitchFamily="34" charset="-122"/>
                <a:cs typeface="Lato Bold" pitchFamily="34" charset="-120"/>
              </a:rPr>
              <a:t>апеляційн</a:t>
            </a:r>
            <a:r>
              <a:rPr lang="uk-UA" sz="2000" b="1" dirty="0" smtClean="0">
                <a:solidFill>
                  <a:srgbClr val="282824"/>
                </a:solidFill>
                <a:latin typeface="Georgia" panose="02040502050405020303" pitchFamily="18" charset="0"/>
                <a:ea typeface="Lato Bold" pitchFamily="34" charset="-122"/>
                <a:cs typeface="Lato Bold" pitchFamily="34" charset="-120"/>
              </a:rPr>
              <a:t>е</a:t>
            </a:r>
            <a:r>
              <a:rPr lang="en-US" sz="2000" b="1" dirty="0" smtClean="0">
                <a:solidFill>
                  <a:srgbClr val="282824"/>
                </a:solidFill>
                <a:latin typeface="Georgia" panose="02040502050405020303" pitchFamily="18" charset="0"/>
                <a:ea typeface="Lato Bold" pitchFamily="34" charset="-122"/>
                <a:cs typeface="Lato Bold" pitchFamily="34" charset="-120"/>
              </a:rPr>
              <a:t> </a:t>
            </a:r>
            <a:r>
              <a:rPr lang="en-US" sz="2000" b="1" dirty="0">
                <a:solidFill>
                  <a:srgbClr val="282824"/>
                </a:solidFill>
                <a:latin typeface="Georgia" panose="02040502050405020303" pitchFamily="18" charset="0"/>
                <a:ea typeface="Lato Bold" pitchFamily="34" charset="-122"/>
                <a:cs typeface="Lato Bold" pitchFamily="34" charset="-120"/>
              </a:rPr>
              <a:t>оскарження ухвал про тримання під </a:t>
            </a:r>
            <a:r>
              <a:rPr lang="en-US" sz="2000" b="1" dirty="0" smtClean="0">
                <a:solidFill>
                  <a:srgbClr val="282824"/>
                </a:solidFill>
                <a:latin typeface="Georgia" panose="02040502050405020303" pitchFamily="18" charset="0"/>
                <a:ea typeface="Lato Bold" pitchFamily="34" charset="-122"/>
                <a:cs typeface="Lato Bold" pitchFamily="34" charset="-120"/>
              </a:rPr>
              <a:t>вартою)</a:t>
            </a:r>
            <a:endParaRPr lang="en-US" sz="2000" dirty="0">
              <a:latin typeface="Georgia" panose="02040502050405020303" pitchFamily="18" charset="0"/>
            </a:endParaRPr>
          </a:p>
        </p:txBody>
      </p:sp>
      <p:pic>
        <p:nvPicPr>
          <p:cNvPr id="3" name="Image 0" descr="preencoded.png"/>
          <p:cNvPicPr>
            <a:picLocks noChangeAspect="1"/>
          </p:cNvPicPr>
          <p:nvPr/>
        </p:nvPicPr>
        <p:blipFill>
          <a:blip r:embed="rId4"/>
          <a:stretch>
            <a:fillRect/>
          </a:stretch>
        </p:blipFill>
        <p:spPr>
          <a:xfrm>
            <a:off x="578168" y="1920597"/>
            <a:ext cx="6737033" cy="660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1"/>
          <p:cNvSpPr/>
          <p:nvPr/>
        </p:nvSpPr>
        <p:spPr>
          <a:xfrm>
            <a:off x="743307" y="2829044"/>
            <a:ext cx="4611410" cy="258008"/>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Рішення № 4-р/2019 від 13 червня 2019 року</a:t>
            </a:r>
            <a:endParaRPr lang="en-US" sz="1600" dirty="0">
              <a:latin typeface="Georgia" panose="02040502050405020303" pitchFamily="18" charset="0"/>
            </a:endParaRPr>
          </a:p>
        </p:txBody>
      </p:sp>
      <p:sp>
        <p:nvSpPr>
          <p:cNvPr id="5" name="Text 2"/>
          <p:cNvSpPr/>
          <p:nvPr/>
        </p:nvSpPr>
        <p:spPr>
          <a:xfrm>
            <a:off x="743307" y="3186113"/>
            <a:ext cx="6406753" cy="1056799"/>
          </a:xfrm>
          <a:prstGeom prst="rect">
            <a:avLst/>
          </a:prstGeom>
          <a:noFill/>
          <a:ln/>
        </p:spPr>
        <p:txBody>
          <a:bodyPr wrap="square" lIns="0" tIns="0" rIns="0" bIns="0" rtlCol="0" anchor="t"/>
          <a:lstStyle/>
          <a:p>
            <a:pPr marL="0" indent="0" algn="just">
              <a:lnSpc>
                <a:spcPts val="2050"/>
              </a:lnSpc>
              <a:buNone/>
            </a:pPr>
            <a:r>
              <a:rPr lang="uk-UA" sz="1300" dirty="0" smtClean="0">
                <a:solidFill>
                  <a:srgbClr val="4A4A45"/>
                </a:solidFill>
                <a:latin typeface="Georgia" panose="02040502050405020303" pitchFamily="18" charset="0"/>
                <a:ea typeface="Lato" pitchFamily="34" charset="-122"/>
                <a:cs typeface="Lato" pitchFamily="34" charset="-120"/>
              </a:rPr>
              <a:t>Визнано неконституційним положення частини другої статті 392 КПК України щодо унеможливлення окремого апеляційного оскарження ухвали суду про продовження строку тримання під вартою, постановленої під час судового провадження в суді першої інстанції до ухвалення судового рішення по суті.</a:t>
            </a:r>
            <a:endParaRPr lang="uk-UA" sz="1300" dirty="0">
              <a:latin typeface="Georgia" panose="02040502050405020303" pitchFamily="18" charset="0"/>
            </a:endParaRPr>
          </a:p>
        </p:txBody>
      </p:sp>
      <p:pic>
        <p:nvPicPr>
          <p:cNvPr id="6" name="Image 1" descr="preencoded.png"/>
          <p:cNvPicPr>
            <a:picLocks noChangeAspect="1"/>
          </p:cNvPicPr>
          <p:nvPr/>
        </p:nvPicPr>
        <p:blipFill>
          <a:blip r:embed="rId5"/>
          <a:stretch>
            <a:fillRect/>
          </a:stretch>
        </p:blipFill>
        <p:spPr>
          <a:xfrm>
            <a:off x="7315200" y="1920597"/>
            <a:ext cx="6737033" cy="660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3"/>
          <p:cNvSpPr/>
          <p:nvPr/>
        </p:nvSpPr>
        <p:spPr>
          <a:xfrm>
            <a:off x="7480340" y="2829044"/>
            <a:ext cx="3144917" cy="258008"/>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Неконституційне положення</a:t>
            </a:r>
            <a:endParaRPr lang="en-US" sz="1600" dirty="0">
              <a:latin typeface="Georgia" panose="02040502050405020303" pitchFamily="18" charset="0"/>
            </a:endParaRPr>
          </a:p>
        </p:txBody>
      </p:sp>
      <p:sp>
        <p:nvSpPr>
          <p:cNvPr id="8" name="Text 4"/>
          <p:cNvSpPr/>
          <p:nvPr/>
        </p:nvSpPr>
        <p:spPr>
          <a:xfrm>
            <a:off x="7480340" y="3186113"/>
            <a:ext cx="6406753" cy="1320998"/>
          </a:xfrm>
          <a:prstGeom prst="rect">
            <a:avLst/>
          </a:prstGeom>
          <a:noFill/>
          <a:ln/>
        </p:spPr>
        <p:txBody>
          <a:bodyPr wrap="square" lIns="0" tIns="0" rIns="0" bIns="0" rtlCol="0" anchor="t"/>
          <a:lstStyle/>
          <a:p>
            <a:pPr marL="0" indent="0" algn="just">
              <a:lnSpc>
                <a:spcPts val="2050"/>
              </a:lnSpc>
              <a:buNone/>
            </a:pPr>
            <a:r>
              <a:rPr lang="uk-UA" sz="1300" dirty="0" smtClean="0">
                <a:solidFill>
                  <a:srgbClr val="4A4A45"/>
                </a:solidFill>
                <a:latin typeface="Georgia" panose="02040502050405020303" pitchFamily="18" charset="0"/>
                <a:ea typeface="Lato" pitchFamily="34" charset="-122"/>
                <a:cs typeface="Lato" pitchFamily="34" charset="-120"/>
              </a:rPr>
              <a:t>"Ухвали, постановлені під час судового провадження в суді першої інстанції до ухвалення судових рішень, передбачених частиною першою цієї статті, окремому оскарженню не підлягають, крім випадків, визначених цим Кодексом. Заперечення проти таких ухвал можуть бути включені до апеляційної скарги на судове рішення, передбачене частиною першою цієї статті".</a:t>
            </a:r>
            <a:endParaRPr lang="uk-UA" sz="1300" dirty="0">
              <a:latin typeface="Georgia" panose="02040502050405020303" pitchFamily="18" charset="0"/>
            </a:endParaRPr>
          </a:p>
        </p:txBody>
      </p:sp>
      <p:pic>
        <p:nvPicPr>
          <p:cNvPr id="9" name="Image 2" descr="preencoded.png"/>
          <p:cNvPicPr>
            <a:picLocks noChangeAspect="1"/>
          </p:cNvPicPr>
          <p:nvPr/>
        </p:nvPicPr>
        <p:blipFill>
          <a:blip r:embed="rId6"/>
          <a:stretch>
            <a:fillRect/>
          </a:stretch>
        </p:blipFill>
        <p:spPr>
          <a:xfrm>
            <a:off x="578168" y="4920020"/>
            <a:ext cx="6737033" cy="660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5"/>
          <p:cNvSpPr/>
          <p:nvPr/>
        </p:nvSpPr>
        <p:spPr>
          <a:xfrm>
            <a:off x="743307" y="5828467"/>
            <a:ext cx="4075986" cy="258008"/>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Зобов'язання Верховної Ради України</a:t>
            </a:r>
            <a:endParaRPr lang="en-US" sz="1600" dirty="0">
              <a:latin typeface="Georgia" panose="02040502050405020303" pitchFamily="18" charset="0"/>
            </a:endParaRPr>
          </a:p>
        </p:txBody>
      </p:sp>
      <p:sp>
        <p:nvSpPr>
          <p:cNvPr id="11" name="Text 6"/>
          <p:cNvSpPr/>
          <p:nvPr/>
        </p:nvSpPr>
        <p:spPr>
          <a:xfrm>
            <a:off x="743307" y="6185535"/>
            <a:ext cx="6406753" cy="792599"/>
          </a:xfrm>
          <a:prstGeom prst="rect">
            <a:avLst/>
          </a:prstGeom>
          <a:noFill/>
          <a:ln/>
        </p:spPr>
        <p:txBody>
          <a:bodyPr wrap="square" lIns="0" tIns="0" rIns="0" bIns="0" rtlCol="0" anchor="t"/>
          <a:lstStyle/>
          <a:p>
            <a:pPr marL="0" indent="0" algn="just">
              <a:lnSpc>
                <a:spcPts val="2050"/>
              </a:lnSpc>
              <a:buNone/>
            </a:pPr>
            <a:r>
              <a:rPr lang="en-US" sz="1300" dirty="0">
                <a:solidFill>
                  <a:srgbClr val="4A4A45"/>
                </a:solidFill>
                <a:latin typeface="Georgia" panose="02040502050405020303" pitchFamily="18" charset="0"/>
                <a:ea typeface="Lato" pitchFamily="34" charset="-122"/>
                <a:cs typeface="Lato" pitchFamily="34" charset="-120"/>
              </a:rPr>
              <a:t>КСУ зобов'язав Верховну Раду України привести нормативне регулювання, встановлене частиною другою статті 392 </a:t>
            </a:r>
            <a:r>
              <a:rPr lang="uk-UA" sz="1300" dirty="0" smtClean="0">
                <a:solidFill>
                  <a:srgbClr val="4A4A45"/>
                </a:solidFill>
                <a:latin typeface="Georgia" panose="02040502050405020303" pitchFamily="18" charset="0"/>
                <a:ea typeface="Lato" pitchFamily="34" charset="-122"/>
                <a:cs typeface="Lato" pitchFamily="34" charset="-120"/>
              </a:rPr>
              <a:t>КПК </a:t>
            </a:r>
            <a:r>
              <a:rPr lang="en-US" sz="1300" dirty="0" smtClean="0">
                <a:solidFill>
                  <a:srgbClr val="4A4A45"/>
                </a:solidFill>
                <a:latin typeface="Georgia" panose="02040502050405020303" pitchFamily="18" charset="0"/>
                <a:ea typeface="Lato" pitchFamily="34" charset="-122"/>
                <a:cs typeface="Lato" pitchFamily="34" charset="-120"/>
              </a:rPr>
              <a:t>України</a:t>
            </a:r>
            <a:r>
              <a:rPr lang="en-US" sz="1300" dirty="0">
                <a:solidFill>
                  <a:srgbClr val="4A4A45"/>
                </a:solidFill>
                <a:latin typeface="Georgia" panose="02040502050405020303" pitchFamily="18" charset="0"/>
                <a:ea typeface="Lato" pitchFamily="34" charset="-122"/>
                <a:cs typeface="Lato" pitchFamily="34" charset="-120"/>
              </a:rPr>
              <a:t>, у відповідність із Конституцією України та цим Рішенням.</a:t>
            </a:r>
            <a:endParaRPr lang="en-US" sz="1300" dirty="0">
              <a:latin typeface="Georgia" panose="02040502050405020303" pitchFamily="18" charset="0"/>
            </a:endParaRPr>
          </a:p>
        </p:txBody>
      </p:sp>
      <p:pic>
        <p:nvPicPr>
          <p:cNvPr id="12" name="Image 3" descr="preencoded.png"/>
          <p:cNvPicPr>
            <a:picLocks noChangeAspect="1"/>
          </p:cNvPicPr>
          <p:nvPr/>
        </p:nvPicPr>
        <p:blipFill>
          <a:blip r:embed="rId7"/>
          <a:stretch>
            <a:fillRect/>
          </a:stretch>
        </p:blipFill>
        <p:spPr>
          <a:xfrm>
            <a:off x="7315200" y="4920020"/>
            <a:ext cx="6737033" cy="660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7"/>
          <p:cNvSpPr/>
          <p:nvPr/>
        </p:nvSpPr>
        <p:spPr>
          <a:xfrm>
            <a:off x="7480340" y="5828467"/>
            <a:ext cx="2064901" cy="258008"/>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Результат</a:t>
            </a:r>
            <a:endParaRPr lang="en-US" sz="1600" dirty="0">
              <a:latin typeface="Georgia" panose="02040502050405020303" pitchFamily="18" charset="0"/>
            </a:endParaRPr>
          </a:p>
        </p:txBody>
      </p:sp>
      <p:sp>
        <p:nvSpPr>
          <p:cNvPr id="14" name="Text 8"/>
          <p:cNvSpPr/>
          <p:nvPr/>
        </p:nvSpPr>
        <p:spPr>
          <a:xfrm>
            <a:off x="7480340" y="6185535"/>
            <a:ext cx="6406753" cy="1320998"/>
          </a:xfrm>
          <a:prstGeom prst="rect">
            <a:avLst/>
          </a:prstGeom>
          <a:noFill/>
          <a:ln/>
        </p:spPr>
        <p:txBody>
          <a:bodyPr wrap="square" lIns="0" tIns="0" rIns="0" bIns="0" rtlCol="0" anchor="t"/>
          <a:lstStyle/>
          <a:p>
            <a:pPr marL="0" indent="0" algn="just">
              <a:lnSpc>
                <a:spcPts val="2050"/>
              </a:lnSpc>
              <a:buNone/>
            </a:pPr>
            <a:r>
              <a:rPr lang="en-US" sz="1300" dirty="0">
                <a:solidFill>
                  <a:srgbClr val="4A4A45"/>
                </a:solidFill>
                <a:latin typeface="Georgia" panose="02040502050405020303" pitchFamily="18" charset="0"/>
                <a:ea typeface="Lato" pitchFamily="34" charset="-122"/>
                <a:cs typeface="Lato" pitchFamily="34" charset="-120"/>
              </a:rPr>
              <a:t>Частину другу статті 392 КПК України було доповнено абзацом другим згідно із Законом № 1027-IX від 02.12.2020, який передбачає можливість апеляційного оскарження ухвал суду про обрання запобіжного заходу у виді тримання під вартою, про зміну іншого запобіжного заходу на запобіжний захід у виді тримання під вартою або про продовження строку тримання під вартою.</a:t>
            </a:r>
            <a:endParaRPr lang="en-US" sz="1300" dirty="0">
              <a:latin typeface="Georgia" panose="02040502050405020303" pitchFamily="18" charset="0"/>
            </a:endParaRPr>
          </a:p>
        </p:txBody>
      </p:sp>
      <p:sp>
        <p:nvSpPr>
          <p:cNvPr id="15" name="Прямокутник 14"/>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13 червня 2019 року № 4-р/2019</a:t>
            </a:r>
          </a:p>
        </p:txBody>
      </p:sp>
      <p:sp>
        <p:nvSpPr>
          <p:cNvPr id="16" name="Прямоугольник 19">
            <a:extLst>
              <a:ext uri="{FF2B5EF4-FFF2-40B4-BE49-F238E27FC236}">
                <a16:creationId xmlns:a16="http://schemas.microsoft.com/office/drawing/2014/main" id="{94C0C6D2-F90C-F05F-B59E-6A2ED1E898B1}"/>
              </a:ext>
            </a:extLst>
          </p:cNvPr>
          <p:cNvSpPr/>
          <p:nvPr/>
        </p:nvSpPr>
        <p:spPr>
          <a:xfrm>
            <a:off x="13887093" y="195371"/>
            <a:ext cx="553346"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11</a:t>
            </a:r>
            <a:endParaRPr lang="uk-UA" sz="2400" dirty="0"/>
          </a:p>
        </p:txBody>
      </p:sp>
    </p:spTree>
    <p:extLst>
      <p:ext uri="{BB962C8B-B14F-4D97-AF65-F5344CB8AC3E}">
        <p14:creationId xmlns:p14="http://schemas.microsoft.com/office/powerpoint/2010/main" val="404712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613529" y="611743"/>
            <a:ext cx="13403342" cy="1095613"/>
          </a:xfrm>
          <a:prstGeom prst="rect">
            <a:avLst/>
          </a:prstGeom>
          <a:noFill/>
          <a:ln/>
        </p:spPr>
        <p:txBody>
          <a:bodyPr wrap="square" lIns="0" tIns="0" rIns="0" bIns="0" rtlCol="0" anchor="t"/>
          <a:lstStyle/>
          <a:p>
            <a:pPr marL="0" indent="0" algn="ctr">
              <a:lnSpc>
                <a:spcPts val="4300"/>
              </a:lnSpc>
              <a:buNone/>
            </a:pPr>
            <a:r>
              <a:rPr lang="en-US" sz="3450" b="1" dirty="0">
                <a:solidFill>
                  <a:srgbClr val="282824"/>
                </a:solidFill>
                <a:latin typeface="Georgia" panose="02040502050405020303" pitchFamily="18" charset="0"/>
                <a:ea typeface="Lato Bold" pitchFamily="34" charset="-122"/>
                <a:cs typeface="Lato Bold" pitchFamily="34" charset="-120"/>
              </a:rPr>
              <a:t>Юридичні позиції КСУ щодо права на свободу та судовий захист</a:t>
            </a:r>
            <a:endParaRPr lang="en-US" sz="3450" dirty="0">
              <a:latin typeface="Georgia" panose="02040502050405020303" pitchFamily="18" charset="0"/>
            </a:endParaRPr>
          </a:p>
        </p:txBody>
      </p:sp>
      <p:sp>
        <p:nvSpPr>
          <p:cNvPr id="3" name="Shape 1"/>
          <p:cNvSpPr/>
          <p:nvPr/>
        </p:nvSpPr>
        <p:spPr>
          <a:xfrm>
            <a:off x="613529" y="2057876"/>
            <a:ext cx="6614041" cy="2411968"/>
          </a:xfrm>
          <a:prstGeom prst="roundRect">
            <a:avLst>
              <a:gd name="adj" fmla="val 1090"/>
            </a:avLst>
          </a:prstGeom>
          <a:solidFill>
            <a:srgbClr val="E5DFD2"/>
          </a:solidFill>
          <a:ln/>
          <a:effectLst>
            <a:innerShdw blurRad="114300">
              <a:prstClr val="black"/>
            </a:innerShdw>
          </a:effectLst>
        </p:spPr>
      </p:sp>
      <p:sp>
        <p:nvSpPr>
          <p:cNvPr id="4" name="Text 2"/>
          <p:cNvSpPr/>
          <p:nvPr/>
        </p:nvSpPr>
        <p:spPr>
          <a:xfrm>
            <a:off x="788789" y="2233136"/>
            <a:ext cx="5358765" cy="273963"/>
          </a:xfrm>
          <a:prstGeom prst="rect">
            <a:avLst/>
          </a:prstGeom>
          <a:noFill/>
          <a:ln/>
        </p:spPr>
        <p:txBody>
          <a:bodyPr wrap="none" lIns="0" tIns="0" rIns="0" bIns="0" rtlCol="0" anchor="t"/>
          <a:lstStyle/>
          <a:p>
            <a:pPr marL="0" indent="0" algn="l">
              <a:lnSpc>
                <a:spcPts val="2150"/>
              </a:lnSpc>
              <a:buNone/>
            </a:pPr>
            <a:r>
              <a:rPr lang="en-US" sz="1700" b="1" dirty="0">
                <a:solidFill>
                  <a:srgbClr val="4A4A45"/>
                </a:solidFill>
                <a:latin typeface="Georgia" panose="02040502050405020303" pitchFamily="18" charset="0"/>
                <a:ea typeface="Lato Bold" pitchFamily="34" charset="-122"/>
                <a:cs typeface="Lato Bold" pitchFamily="34" charset="-120"/>
              </a:rPr>
              <a:t>Право на свободу та особисту недоторканність</a:t>
            </a:r>
            <a:endParaRPr lang="en-US" sz="1700" dirty="0">
              <a:latin typeface="Georgia" panose="02040502050405020303" pitchFamily="18" charset="0"/>
            </a:endParaRPr>
          </a:p>
        </p:txBody>
      </p:sp>
      <p:sp>
        <p:nvSpPr>
          <p:cNvPr id="5" name="Text 3"/>
          <p:cNvSpPr/>
          <p:nvPr/>
        </p:nvSpPr>
        <p:spPr>
          <a:xfrm>
            <a:off x="788789" y="2612231"/>
            <a:ext cx="6263521" cy="1682353"/>
          </a:xfrm>
          <a:prstGeom prst="rect">
            <a:avLst/>
          </a:prstGeom>
          <a:noFill/>
          <a:ln/>
        </p:spPr>
        <p:txBody>
          <a:bodyPr wrap="square" lIns="0" tIns="0" rIns="0" bIns="0" rtlCol="0" anchor="t"/>
          <a:lstStyle/>
          <a:p>
            <a:pPr marL="0" indent="0" algn="l">
              <a:lnSpc>
                <a:spcPts val="2200"/>
              </a:lnSpc>
              <a:buNone/>
            </a:pPr>
            <a:r>
              <a:rPr lang="en-US" sz="1350" dirty="0">
                <a:solidFill>
                  <a:srgbClr val="4A4A45"/>
                </a:solidFill>
                <a:latin typeface="Georgia" panose="02040502050405020303" pitchFamily="18" charset="0"/>
                <a:ea typeface="Lato" pitchFamily="34" charset="-122"/>
                <a:cs typeface="Lato" pitchFamily="34" charset="-120"/>
              </a:rPr>
              <a:t>Конституційний Суд України неодноразово вказував на те, що право на свободу та особисту недоторканність не є абсолютним і може бути обмежене, але тільки на підставах та в порядку, які визначені в законі; обмеження конституційного права на свободу та особисту недоторканність має здійснюватися з дотриманням конституційних гарантій захисту прав і свобод людини і громадянина.</a:t>
            </a:r>
            <a:endParaRPr lang="en-US" sz="1350" dirty="0">
              <a:latin typeface="Georgia" panose="02040502050405020303" pitchFamily="18" charset="0"/>
            </a:endParaRPr>
          </a:p>
        </p:txBody>
      </p:sp>
      <p:sp>
        <p:nvSpPr>
          <p:cNvPr id="6" name="Shape 4"/>
          <p:cNvSpPr/>
          <p:nvPr/>
        </p:nvSpPr>
        <p:spPr>
          <a:xfrm>
            <a:off x="7402830" y="2057876"/>
            <a:ext cx="6614041" cy="2411968"/>
          </a:xfrm>
          <a:prstGeom prst="roundRect">
            <a:avLst>
              <a:gd name="adj" fmla="val 1090"/>
            </a:avLst>
          </a:prstGeom>
          <a:solidFill>
            <a:srgbClr val="E5DFD2"/>
          </a:solidFill>
          <a:ln/>
          <a:effectLst>
            <a:innerShdw blurRad="114300">
              <a:prstClr val="black"/>
            </a:innerShdw>
          </a:effectLst>
        </p:spPr>
      </p:sp>
      <p:sp>
        <p:nvSpPr>
          <p:cNvPr id="7" name="Text 5"/>
          <p:cNvSpPr/>
          <p:nvPr/>
        </p:nvSpPr>
        <p:spPr>
          <a:xfrm>
            <a:off x="7578090" y="2233136"/>
            <a:ext cx="2855833" cy="273963"/>
          </a:xfrm>
          <a:prstGeom prst="rect">
            <a:avLst/>
          </a:prstGeom>
          <a:noFill/>
          <a:ln/>
        </p:spPr>
        <p:txBody>
          <a:bodyPr wrap="none" lIns="0" tIns="0" rIns="0" bIns="0" rtlCol="0" anchor="t"/>
          <a:lstStyle/>
          <a:p>
            <a:pPr marL="0" indent="0" algn="l">
              <a:lnSpc>
                <a:spcPts val="2150"/>
              </a:lnSpc>
              <a:buNone/>
            </a:pPr>
            <a:r>
              <a:rPr lang="en-US" sz="1700" b="1" dirty="0">
                <a:solidFill>
                  <a:srgbClr val="4A4A45"/>
                </a:solidFill>
                <a:latin typeface="Georgia" panose="02040502050405020303" pitchFamily="18" charset="0"/>
                <a:ea typeface="Lato Bold" pitchFamily="34" charset="-122"/>
                <a:cs typeface="Lato Bold" pitchFamily="34" charset="-120"/>
              </a:rPr>
              <a:t>Право на судовий захист</a:t>
            </a:r>
            <a:endParaRPr lang="en-US" sz="1700" dirty="0">
              <a:latin typeface="Georgia" panose="02040502050405020303" pitchFamily="18" charset="0"/>
            </a:endParaRPr>
          </a:p>
        </p:txBody>
      </p:sp>
      <p:sp>
        <p:nvSpPr>
          <p:cNvPr id="8" name="Text 6"/>
          <p:cNvSpPr/>
          <p:nvPr/>
        </p:nvSpPr>
        <p:spPr>
          <a:xfrm>
            <a:off x="7578090" y="2612231"/>
            <a:ext cx="6263521" cy="1682353"/>
          </a:xfrm>
          <a:prstGeom prst="rect">
            <a:avLst/>
          </a:prstGeom>
          <a:noFill/>
          <a:ln/>
        </p:spPr>
        <p:txBody>
          <a:bodyPr wrap="square" lIns="0" tIns="0" rIns="0" bIns="0" rtlCol="0" anchor="t"/>
          <a:lstStyle/>
          <a:p>
            <a:pPr marL="0" indent="0" algn="l">
              <a:lnSpc>
                <a:spcPts val="2200"/>
              </a:lnSpc>
              <a:buNone/>
            </a:pPr>
            <a:r>
              <a:rPr lang="en-US" sz="1350" dirty="0">
                <a:solidFill>
                  <a:srgbClr val="4A4A45"/>
                </a:solidFill>
                <a:latin typeface="Georgia" panose="02040502050405020303" pitchFamily="18" charset="0"/>
                <a:ea typeface="Lato" pitchFamily="34" charset="-122"/>
                <a:cs typeface="Lato" pitchFamily="34" charset="-120"/>
              </a:rPr>
              <a:t>Згідно з Основним Законом України права і свободи людини і громадянина захищаються судом. Утвердження правової держави полягає, зокрема, у гарантуванні кожному судового захисту прав і свобод, а також у запровадженні ефективного механізму такого захисту. Судовий захист вважається найбільш дієвою гарантією відновлення порушених прав і свобод людини і громадянина.</a:t>
            </a:r>
            <a:endParaRPr lang="en-US" sz="1350" dirty="0">
              <a:latin typeface="Georgia" panose="02040502050405020303" pitchFamily="18" charset="0"/>
            </a:endParaRPr>
          </a:p>
        </p:txBody>
      </p:sp>
      <p:sp>
        <p:nvSpPr>
          <p:cNvPr id="9" name="Shape 7"/>
          <p:cNvSpPr/>
          <p:nvPr/>
        </p:nvSpPr>
        <p:spPr>
          <a:xfrm>
            <a:off x="613529" y="4645104"/>
            <a:ext cx="6614041" cy="2972753"/>
          </a:xfrm>
          <a:prstGeom prst="roundRect">
            <a:avLst>
              <a:gd name="adj" fmla="val 885"/>
            </a:avLst>
          </a:prstGeom>
          <a:solidFill>
            <a:srgbClr val="E5DFD2"/>
          </a:solidFill>
          <a:ln/>
          <a:effectLst>
            <a:innerShdw blurRad="114300">
              <a:prstClr val="black"/>
            </a:innerShdw>
          </a:effectLst>
        </p:spPr>
      </p:sp>
      <p:sp>
        <p:nvSpPr>
          <p:cNvPr id="10" name="Text 8"/>
          <p:cNvSpPr/>
          <p:nvPr/>
        </p:nvSpPr>
        <p:spPr>
          <a:xfrm>
            <a:off x="788789" y="4820364"/>
            <a:ext cx="4549497" cy="273963"/>
          </a:xfrm>
          <a:prstGeom prst="rect">
            <a:avLst/>
          </a:prstGeom>
          <a:noFill/>
          <a:ln/>
        </p:spPr>
        <p:txBody>
          <a:bodyPr wrap="none" lIns="0" tIns="0" rIns="0" bIns="0" rtlCol="0" anchor="t"/>
          <a:lstStyle/>
          <a:p>
            <a:pPr marL="0" indent="0" algn="l">
              <a:lnSpc>
                <a:spcPts val="2150"/>
              </a:lnSpc>
              <a:buNone/>
            </a:pPr>
            <a:r>
              <a:rPr lang="en-US" sz="1700" b="1" dirty="0">
                <a:solidFill>
                  <a:srgbClr val="4A4A45"/>
                </a:solidFill>
                <a:latin typeface="Georgia" panose="02040502050405020303" pitchFamily="18" charset="0"/>
                <a:ea typeface="Lato Bold" pitchFamily="34" charset="-122"/>
                <a:cs typeface="Lato Bold" pitchFamily="34" charset="-120"/>
              </a:rPr>
              <a:t>Право на апеляційний перегляд справи</a:t>
            </a:r>
            <a:endParaRPr lang="en-US" sz="1700" dirty="0">
              <a:latin typeface="Georgia" panose="02040502050405020303" pitchFamily="18" charset="0"/>
            </a:endParaRPr>
          </a:p>
        </p:txBody>
      </p:sp>
      <p:sp>
        <p:nvSpPr>
          <p:cNvPr id="11" name="Text 9"/>
          <p:cNvSpPr/>
          <p:nvPr/>
        </p:nvSpPr>
        <p:spPr>
          <a:xfrm>
            <a:off x="788789" y="5199459"/>
            <a:ext cx="6263521" cy="2243138"/>
          </a:xfrm>
          <a:prstGeom prst="rect">
            <a:avLst/>
          </a:prstGeom>
          <a:noFill/>
          <a:ln/>
        </p:spPr>
        <p:txBody>
          <a:bodyPr wrap="square" lIns="0" tIns="0" rIns="0" bIns="0" rtlCol="0" anchor="t"/>
          <a:lstStyle/>
          <a:p>
            <a:pPr marL="0" indent="0" algn="l">
              <a:lnSpc>
                <a:spcPts val="2200"/>
              </a:lnSpc>
              <a:buNone/>
            </a:pPr>
            <a:r>
              <a:rPr lang="en-US" sz="1350" dirty="0">
                <a:solidFill>
                  <a:srgbClr val="4A4A45"/>
                </a:solidFill>
                <a:latin typeface="Georgia" panose="02040502050405020303" pitchFamily="18" charset="0"/>
                <a:ea typeface="Lato" pitchFamily="34" charset="-122"/>
                <a:cs typeface="Lato" pitchFamily="34" charset="-120"/>
              </a:rPr>
              <a:t>Забезпечення права на апеляційний перегляд справи, передбаченого пунктом 8 частини другої статті 129 Конституції України, слід розуміти як гарантоване особі право на перегляд її справи в цілому судом апеляційної інстанції, якому відповідає обов'язок цього суду переглянути по суті справу у спосіб всебічного, повного, об'єктивного та безпосереднього дослідження доказів з урахуванням доводів і вимог апеляційної скарги та перевірити законність і обґрунтованість рішення суду першої інстанції.</a:t>
            </a:r>
            <a:endParaRPr lang="en-US" sz="1350" dirty="0">
              <a:latin typeface="Georgia" panose="02040502050405020303" pitchFamily="18" charset="0"/>
            </a:endParaRPr>
          </a:p>
        </p:txBody>
      </p:sp>
      <p:sp>
        <p:nvSpPr>
          <p:cNvPr id="12" name="Shape 10"/>
          <p:cNvSpPr/>
          <p:nvPr/>
        </p:nvSpPr>
        <p:spPr>
          <a:xfrm>
            <a:off x="7402830" y="4645104"/>
            <a:ext cx="6614041" cy="2972753"/>
          </a:xfrm>
          <a:prstGeom prst="roundRect">
            <a:avLst>
              <a:gd name="adj" fmla="val 885"/>
            </a:avLst>
          </a:prstGeom>
          <a:solidFill>
            <a:srgbClr val="E5DFD2"/>
          </a:solidFill>
          <a:ln/>
          <a:effectLst>
            <a:innerShdw blurRad="114300">
              <a:prstClr val="black"/>
            </a:innerShdw>
          </a:effectLst>
        </p:spPr>
      </p:sp>
      <p:sp>
        <p:nvSpPr>
          <p:cNvPr id="13" name="Text 11"/>
          <p:cNvSpPr/>
          <p:nvPr/>
        </p:nvSpPr>
        <p:spPr>
          <a:xfrm>
            <a:off x="7578090" y="4820364"/>
            <a:ext cx="4835366" cy="273963"/>
          </a:xfrm>
          <a:prstGeom prst="rect">
            <a:avLst/>
          </a:prstGeom>
          <a:noFill/>
          <a:ln/>
        </p:spPr>
        <p:txBody>
          <a:bodyPr wrap="none" lIns="0" tIns="0" rIns="0" bIns="0" rtlCol="0" anchor="t"/>
          <a:lstStyle/>
          <a:p>
            <a:pPr marL="0" indent="0" algn="l">
              <a:lnSpc>
                <a:spcPts val="2150"/>
              </a:lnSpc>
              <a:buNone/>
            </a:pPr>
            <a:r>
              <a:rPr lang="en-US" sz="1700" b="1" dirty="0">
                <a:solidFill>
                  <a:srgbClr val="4A4A45"/>
                </a:solidFill>
                <a:latin typeface="Georgia" panose="02040502050405020303" pitchFamily="18" charset="0"/>
                <a:ea typeface="Lato Bold" pitchFamily="34" charset="-122"/>
                <a:cs typeface="Lato Bold" pitchFamily="34" charset="-120"/>
              </a:rPr>
              <a:t>Ефективність механізму судового захисту</a:t>
            </a:r>
            <a:endParaRPr lang="en-US" sz="1700" dirty="0">
              <a:latin typeface="Georgia" panose="02040502050405020303" pitchFamily="18" charset="0"/>
            </a:endParaRPr>
          </a:p>
        </p:txBody>
      </p:sp>
      <p:sp>
        <p:nvSpPr>
          <p:cNvPr id="14" name="Text 12"/>
          <p:cNvSpPr/>
          <p:nvPr/>
        </p:nvSpPr>
        <p:spPr>
          <a:xfrm>
            <a:off x="7578090" y="5199459"/>
            <a:ext cx="6263521" cy="1962745"/>
          </a:xfrm>
          <a:prstGeom prst="rect">
            <a:avLst/>
          </a:prstGeom>
          <a:noFill/>
          <a:ln/>
        </p:spPr>
        <p:txBody>
          <a:bodyPr wrap="square" lIns="0" tIns="0" rIns="0" bIns="0" rtlCol="0" anchor="t"/>
          <a:lstStyle/>
          <a:p>
            <a:pPr marL="0" indent="0" algn="l">
              <a:lnSpc>
                <a:spcPts val="2200"/>
              </a:lnSpc>
              <a:buNone/>
            </a:pPr>
            <a:r>
              <a:rPr lang="en-US" sz="1350" dirty="0">
                <a:solidFill>
                  <a:srgbClr val="4A4A45"/>
                </a:solidFill>
                <a:latin typeface="Georgia" panose="02040502050405020303" pitchFamily="18" charset="0"/>
                <a:ea typeface="Lato" pitchFamily="34" charset="-122"/>
                <a:cs typeface="Lato" pitchFamily="34" charset="-120"/>
              </a:rPr>
              <a:t>Конституційний Суд України виходить із того, що законодавчо визначений механізм реалізації права на судовий захист, що включає в себе, зокрема, право на апеляційний перегляд справи, є однією з конституційних гарантій реалізації інших прав і свобод, їх утвердження й захисту за допомогою правосуддя, в тому числі права на свободу, захисту цих прав і свобод від порушень і протиправних посягань, а також від помилкових і неправосудних судових рішень.</a:t>
            </a:r>
            <a:endParaRPr lang="en-US" sz="1350" dirty="0">
              <a:latin typeface="Georgia" panose="02040502050405020303" pitchFamily="18" charset="0"/>
            </a:endParaRPr>
          </a:p>
        </p:txBody>
      </p:sp>
      <p:sp>
        <p:nvSpPr>
          <p:cNvPr id="15" name="Прямокутник 14"/>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13 червня 2019 року № 4-р/2019</a:t>
            </a:r>
          </a:p>
        </p:txBody>
      </p:sp>
      <p:sp>
        <p:nvSpPr>
          <p:cNvPr id="16" name="Прямоугольник 19">
            <a:extLst>
              <a:ext uri="{FF2B5EF4-FFF2-40B4-BE49-F238E27FC236}">
                <a16:creationId xmlns:a16="http://schemas.microsoft.com/office/drawing/2014/main" id="{94C0C6D2-F90C-F05F-B59E-6A2ED1E898B1}"/>
              </a:ext>
            </a:extLst>
          </p:cNvPr>
          <p:cNvSpPr/>
          <p:nvPr/>
        </p:nvSpPr>
        <p:spPr>
          <a:xfrm>
            <a:off x="13841611" y="195371"/>
            <a:ext cx="598828" cy="416372"/>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12</a:t>
            </a:r>
            <a:endParaRPr lang="uk-UA" sz="2400" dirty="0"/>
          </a:p>
        </p:txBody>
      </p:sp>
    </p:spTree>
    <p:extLst>
      <p:ext uri="{BB962C8B-B14F-4D97-AF65-F5344CB8AC3E}">
        <p14:creationId xmlns:p14="http://schemas.microsoft.com/office/powerpoint/2010/main" val="4010136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341116" y="700397"/>
            <a:ext cx="14014813" cy="1239033"/>
          </a:xfrm>
          <a:prstGeom prst="rect">
            <a:avLst/>
          </a:prstGeom>
          <a:noFill/>
          <a:ln/>
        </p:spPr>
        <p:txBody>
          <a:bodyPr wrap="none" lIns="0" tIns="0" rIns="0" bIns="0" rtlCol="0" anchor="t"/>
          <a:lstStyle/>
          <a:p>
            <a:pPr algn="ctr"/>
            <a:r>
              <a:rPr lang="en-US" b="1" dirty="0">
                <a:solidFill>
                  <a:srgbClr val="282824"/>
                </a:solidFill>
                <a:latin typeface="Georgia" panose="02040502050405020303" pitchFamily="18" charset="0"/>
                <a:ea typeface="Lato Bold" pitchFamily="34" charset="-122"/>
                <a:cs typeface="Lato Bold" pitchFamily="34" charset="-120"/>
              </a:rPr>
              <a:t>Рішення </a:t>
            </a:r>
            <a:r>
              <a:rPr lang="uk-UA" b="1" i="1" dirty="0">
                <a:latin typeface="Georgia" panose="02040502050405020303" pitchFamily="18" charset="0"/>
              </a:rPr>
              <a:t>Великої палати КСУ у справі за конституційними скаргами Ковтун Марини Анатоліївни, </a:t>
            </a:r>
            <a:endParaRPr lang="uk-UA" b="1" i="1" dirty="0" smtClean="0">
              <a:latin typeface="Georgia" panose="02040502050405020303" pitchFamily="18" charset="0"/>
            </a:endParaRPr>
          </a:p>
          <a:p>
            <a:pPr algn="ctr"/>
            <a:r>
              <a:rPr lang="uk-UA" b="1" i="1" dirty="0" smtClean="0">
                <a:latin typeface="Georgia" panose="02040502050405020303" pitchFamily="18" charset="0"/>
              </a:rPr>
              <a:t>Савченко </a:t>
            </a:r>
            <a:r>
              <a:rPr lang="uk-UA" b="1" i="1" dirty="0">
                <a:latin typeface="Georgia" panose="02040502050405020303" pitchFamily="18" charset="0"/>
              </a:rPr>
              <a:t>Надії Вікторівни, Костоглодова Ігоря </a:t>
            </a:r>
            <a:r>
              <a:rPr lang="uk-UA" b="1" i="1" dirty="0" smtClean="0">
                <a:latin typeface="Georgia" panose="02040502050405020303" pitchFamily="18" charset="0"/>
              </a:rPr>
              <a:t>Дмитровича, </a:t>
            </a:r>
            <a:r>
              <a:rPr lang="uk-UA" b="1" i="1" dirty="0" err="1" smtClean="0">
                <a:latin typeface="Georgia" panose="02040502050405020303" pitchFamily="18" charset="0"/>
              </a:rPr>
              <a:t>Чорнобука</a:t>
            </a:r>
            <a:r>
              <a:rPr lang="uk-UA" b="1" i="1" dirty="0" smtClean="0">
                <a:latin typeface="Georgia" panose="02040502050405020303" pitchFamily="18" charset="0"/>
              </a:rPr>
              <a:t> </a:t>
            </a:r>
            <a:r>
              <a:rPr lang="uk-UA" b="1" i="1" dirty="0">
                <a:latin typeface="Georgia" panose="02040502050405020303" pitchFamily="18" charset="0"/>
              </a:rPr>
              <a:t>Валерія Івановича </a:t>
            </a:r>
            <a:endParaRPr lang="uk-UA" b="1" i="1" dirty="0" smtClean="0">
              <a:latin typeface="Georgia" panose="02040502050405020303" pitchFamily="18" charset="0"/>
            </a:endParaRPr>
          </a:p>
          <a:p>
            <a:pPr algn="ctr"/>
            <a:r>
              <a:rPr lang="uk-UA" b="1" i="1" dirty="0" smtClean="0">
                <a:latin typeface="Georgia" panose="02040502050405020303" pitchFamily="18" charset="0"/>
              </a:rPr>
              <a:t>щодо </a:t>
            </a:r>
            <a:r>
              <a:rPr lang="uk-UA" b="1" i="1" dirty="0">
                <a:latin typeface="Georgia" panose="02040502050405020303" pitchFamily="18" charset="0"/>
              </a:rPr>
              <a:t>відповідності Конституції України (</a:t>
            </a:r>
            <a:r>
              <a:rPr lang="uk-UA" b="1" i="1" dirty="0" smtClean="0">
                <a:latin typeface="Georgia" panose="02040502050405020303" pitchFamily="18" charset="0"/>
              </a:rPr>
              <a:t>конституційності) положення </a:t>
            </a:r>
          </a:p>
          <a:p>
            <a:pPr algn="ctr"/>
            <a:r>
              <a:rPr lang="uk-UA" b="1" i="1" dirty="0" smtClean="0">
                <a:latin typeface="Georgia" panose="02040502050405020303" pitchFamily="18" charset="0"/>
              </a:rPr>
              <a:t>частини </a:t>
            </a:r>
            <a:r>
              <a:rPr lang="uk-UA" b="1" i="1" dirty="0">
                <a:latin typeface="Georgia" panose="02040502050405020303" pitchFamily="18" charset="0"/>
              </a:rPr>
              <a:t>п'ятої статті 176 </a:t>
            </a:r>
            <a:r>
              <a:rPr lang="uk-UA" b="1" i="1" dirty="0" smtClean="0">
                <a:latin typeface="Georgia" panose="02040502050405020303" pitchFamily="18" charset="0"/>
              </a:rPr>
              <a:t>КПК України від </a:t>
            </a:r>
            <a:r>
              <a:rPr lang="uk-UA" b="1" i="1" dirty="0">
                <a:latin typeface="Georgia" panose="02040502050405020303" pitchFamily="18" charset="0"/>
              </a:rPr>
              <a:t>25 </a:t>
            </a:r>
            <a:r>
              <a:rPr lang="uk-UA" b="1" i="1" dirty="0" smtClean="0">
                <a:latin typeface="Georgia" panose="02040502050405020303" pitchFamily="18" charset="0"/>
              </a:rPr>
              <a:t>червня 2019 </a:t>
            </a:r>
            <a:r>
              <a:rPr lang="uk-UA" b="1" i="1" dirty="0">
                <a:latin typeface="Georgia" panose="02040502050405020303" pitchFamily="18" charset="0"/>
              </a:rPr>
              <a:t>року № </a:t>
            </a:r>
            <a:r>
              <a:rPr lang="uk-UA" b="1" i="1" dirty="0" smtClean="0">
                <a:latin typeface="Georgia" panose="02040502050405020303" pitchFamily="18" charset="0"/>
              </a:rPr>
              <a:t>7-р/2019</a:t>
            </a:r>
            <a:endParaRPr lang="en-US" dirty="0">
              <a:latin typeface="Georgia" panose="02040502050405020303" pitchFamily="18" charset="0"/>
            </a:endParaRPr>
          </a:p>
        </p:txBody>
      </p:sp>
      <p:pic>
        <p:nvPicPr>
          <p:cNvPr id="3" name="Image 0" descr="preencoded.png"/>
          <p:cNvPicPr>
            <a:picLocks noChangeAspect="1"/>
          </p:cNvPicPr>
          <p:nvPr/>
        </p:nvPicPr>
        <p:blipFill>
          <a:blip r:embed="rId4"/>
          <a:stretch>
            <a:fillRect/>
          </a:stretch>
        </p:blipFill>
        <p:spPr>
          <a:xfrm>
            <a:off x="620078" y="1962696"/>
            <a:ext cx="885825" cy="1587460"/>
          </a:xfrm>
          <a:prstGeom prst="rect">
            <a:avLst/>
          </a:prstGeom>
          <a:effectLst>
            <a:innerShdw blurRad="114300">
              <a:prstClr val="black"/>
            </a:innerShdw>
          </a:effectLst>
        </p:spPr>
      </p:pic>
      <p:sp>
        <p:nvSpPr>
          <p:cNvPr id="4" name="Text 1"/>
          <p:cNvSpPr/>
          <p:nvPr/>
        </p:nvSpPr>
        <p:spPr>
          <a:xfrm>
            <a:off x="1771650" y="2139861"/>
            <a:ext cx="4946809" cy="276820"/>
          </a:xfrm>
          <a:prstGeom prst="rect">
            <a:avLst/>
          </a:prstGeom>
          <a:noFill/>
          <a:ln/>
        </p:spPr>
        <p:txBody>
          <a:bodyPr wrap="none" lIns="0" tIns="0" rIns="0" bIns="0" rtlCol="0" anchor="t"/>
          <a:lstStyle/>
          <a:p>
            <a:pPr marL="0" indent="0" algn="l">
              <a:lnSpc>
                <a:spcPts val="2150"/>
              </a:lnSpc>
              <a:buNone/>
            </a:pPr>
            <a:r>
              <a:rPr lang="en-US" sz="1700" b="1" dirty="0">
                <a:solidFill>
                  <a:srgbClr val="4A4A45"/>
                </a:solidFill>
                <a:latin typeface="Georgia" panose="02040502050405020303" pitchFamily="18" charset="0"/>
                <a:ea typeface="Lato Bold" pitchFamily="34" charset="-122"/>
                <a:cs typeface="Lato Bold" pitchFamily="34" charset="-120"/>
              </a:rPr>
              <a:t>Рішення № 7-р/2019 від 25 червня 2019 року</a:t>
            </a:r>
            <a:endParaRPr lang="en-US" sz="1700" dirty="0">
              <a:latin typeface="Georgia" panose="02040502050405020303" pitchFamily="18" charset="0"/>
            </a:endParaRPr>
          </a:p>
        </p:txBody>
      </p:sp>
      <p:sp>
        <p:nvSpPr>
          <p:cNvPr id="5" name="Text 2"/>
          <p:cNvSpPr/>
          <p:nvPr/>
        </p:nvSpPr>
        <p:spPr>
          <a:xfrm>
            <a:off x="1771650" y="2522885"/>
            <a:ext cx="12238673" cy="850106"/>
          </a:xfrm>
          <a:prstGeom prst="rect">
            <a:avLst/>
          </a:prstGeom>
          <a:noFill/>
          <a:ln/>
        </p:spPr>
        <p:txBody>
          <a:bodyPr wrap="square" lIns="0" tIns="0" rIns="0" bIns="0" rtlCol="0" anchor="t"/>
          <a:lstStyle/>
          <a:p>
            <a:pPr marL="0" indent="0" algn="l">
              <a:lnSpc>
                <a:spcPts val="2200"/>
              </a:lnSpc>
              <a:buNone/>
            </a:pPr>
            <a:r>
              <a:rPr lang="en-US" sz="1350" dirty="0">
                <a:solidFill>
                  <a:srgbClr val="4A4A45"/>
                </a:solidFill>
                <a:latin typeface="Georgia" panose="02040502050405020303" pitchFamily="18" charset="0"/>
                <a:ea typeface="Lato" pitchFamily="34" charset="-122"/>
                <a:cs typeface="Lato" pitchFamily="34" charset="-120"/>
              </a:rPr>
              <a:t>Визнано неконституційним положення частини п'ятої статті </a:t>
            </a:r>
            <a:r>
              <a:rPr lang="en-US" sz="1350" dirty="0" smtClean="0">
                <a:solidFill>
                  <a:srgbClr val="4A4A45"/>
                </a:solidFill>
                <a:latin typeface="Georgia" panose="02040502050405020303" pitchFamily="18" charset="0"/>
                <a:ea typeface="Lato" pitchFamily="34" charset="-122"/>
                <a:cs typeface="Lato" pitchFamily="34" charset="-120"/>
              </a:rPr>
              <a:t>176 </a:t>
            </a:r>
            <a:r>
              <a:rPr lang="en-US" sz="1350" dirty="0">
                <a:solidFill>
                  <a:srgbClr val="4A4A45"/>
                </a:solidFill>
                <a:latin typeface="Georgia" panose="02040502050405020303" pitchFamily="18" charset="0"/>
                <a:ea typeface="Lato" pitchFamily="34" charset="-122"/>
                <a:cs typeface="Lato" pitchFamily="34" charset="-120"/>
              </a:rPr>
              <a:t>КПК України, яким передбачено, що запобіжні заходи у вигляді особистого зобов'язання, особистої поруки, домашнього арешту, застави не можуть бути застосовані до осіб, які підозрюються або обвинувачуються у вчиненні злочинів, передбачених статтями 109–114-1, 258–258-5, 260, 261 Кримінального кодексу України.</a:t>
            </a:r>
            <a:endParaRPr lang="en-US" sz="1350" dirty="0">
              <a:latin typeface="Georgia" panose="02040502050405020303" pitchFamily="18" charset="0"/>
            </a:endParaRPr>
          </a:p>
        </p:txBody>
      </p:sp>
      <p:pic>
        <p:nvPicPr>
          <p:cNvPr id="6" name="Image 1" descr="preencoded.png"/>
          <p:cNvPicPr>
            <a:picLocks noChangeAspect="1"/>
          </p:cNvPicPr>
          <p:nvPr/>
        </p:nvPicPr>
        <p:blipFill>
          <a:blip r:embed="rId5"/>
          <a:stretch>
            <a:fillRect/>
          </a:stretch>
        </p:blipFill>
        <p:spPr>
          <a:xfrm>
            <a:off x="620078" y="3550156"/>
            <a:ext cx="885825" cy="1587460"/>
          </a:xfrm>
          <a:prstGeom prst="rect">
            <a:avLst/>
          </a:prstGeom>
          <a:effectLst>
            <a:innerShdw blurRad="114300">
              <a:prstClr val="black"/>
            </a:innerShdw>
          </a:effectLst>
        </p:spPr>
      </p:pic>
      <p:sp>
        <p:nvSpPr>
          <p:cNvPr id="7" name="Text 3"/>
          <p:cNvSpPr/>
          <p:nvPr/>
        </p:nvSpPr>
        <p:spPr>
          <a:xfrm>
            <a:off x="1771650" y="3727321"/>
            <a:ext cx="4136707" cy="276820"/>
          </a:xfrm>
          <a:prstGeom prst="rect">
            <a:avLst/>
          </a:prstGeom>
          <a:noFill/>
          <a:ln/>
        </p:spPr>
        <p:txBody>
          <a:bodyPr wrap="none" lIns="0" tIns="0" rIns="0" bIns="0" rtlCol="0" anchor="t"/>
          <a:lstStyle/>
          <a:p>
            <a:pPr marL="0" indent="0" algn="l">
              <a:lnSpc>
                <a:spcPts val="2150"/>
              </a:lnSpc>
              <a:buNone/>
            </a:pPr>
            <a:r>
              <a:rPr lang="en-US" sz="1700" b="1" dirty="0">
                <a:solidFill>
                  <a:srgbClr val="4A4A45"/>
                </a:solidFill>
                <a:latin typeface="Georgia" panose="02040502050405020303" pitchFamily="18" charset="0"/>
                <a:ea typeface="Lato Bold" pitchFamily="34" charset="-122"/>
                <a:cs typeface="Lato Bold" pitchFamily="34" charset="-120"/>
              </a:rPr>
              <a:t>Обґрунтування неконституційності</a:t>
            </a:r>
            <a:endParaRPr lang="en-US" sz="1700" dirty="0">
              <a:latin typeface="Georgia" panose="02040502050405020303" pitchFamily="18" charset="0"/>
            </a:endParaRPr>
          </a:p>
        </p:txBody>
      </p:sp>
      <p:sp>
        <p:nvSpPr>
          <p:cNvPr id="8" name="Text 4"/>
          <p:cNvSpPr/>
          <p:nvPr/>
        </p:nvSpPr>
        <p:spPr>
          <a:xfrm>
            <a:off x="1771650" y="4110345"/>
            <a:ext cx="12238673" cy="850106"/>
          </a:xfrm>
          <a:prstGeom prst="rect">
            <a:avLst/>
          </a:prstGeom>
          <a:noFill/>
          <a:ln/>
        </p:spPr>
        <p:txBody>
          <a:bodyPr wrap="square" lIns="0" tIns="0" rIns="0" bIns="0" rtlCol="0" anchor="t"/>
          <a:lstStyle/>
          <a:p>
            <a:pPr marL="0" indent="0" algn="l">
              <a:lnSpc>
                <a:spcPts val="2200"/>
              </a:lnSpc>
              <a:buNone/>
            </a:pPr>
            <a:r>
              <a:rPr lang="en-US" sz="1350" dirty="0">
                <a:solidFill>
                  <a:srgbClr val="4A4A45"/>
                </a:solidFill>
                <a:latin typeface="Georgia" panose="02040502050405020303" pitchFamily="18" charset="0"/>
                <a:ea typeface="Lato" pitchFamily="34" charset="-122"/>
                <a:cs typeface="Lato" pitchFamily="34" charset="-120"/>
              </a:rPr>
              <a:t>Через встановлене нормативне регулювання слідчий суддя, суд, зваживши відповідні ризики, обставини конкретної справи, не може застосувати до вказаних осіб інший, більш м'який, ніж тримання під вартою, запобіжний захід. Відповідно, запобіжним заходом щодо таких осіб передбачено виключно тримання під вартою, що обґрунтовано на законодавчому рівні лише кваліфікацією злочину.</a:t>
            </a:r>
            <a:endParaRPr lang="en-US" sz="1350" dirty="0">
              <a:latin typeface="Georgia" panose="02040502050405020303" pitchFamily="18" charset="0"/>
            </a:endParaRPr>
          </a:p>
        </p:txBody>
      </p:sp>
      <p:pic>
        <p:nvPicPr>
          <p:cNvPr id="9" name="Image 2" descr="preencoded.png"/>
          <p:cNvPicPr>
            <a:picLocks noChangeAspect="1"/>
          </p:cNvPicPr>
          <p:nvPr/>
        </p:nvPicPr>
        <p:blipFill>
          <a:blip r:embed="rId6"/>
          <a:stretch>
            <a:fillRect/>
          </a:stretch>
        </p:blipFill>
        <p:spPr>
          <a:xfrm>
            <a:off x="620078" y="5137617"/>
            <a:ext cx="885825" cy="1587460"/>
          </a:xfrm>
          <a:prstGeom prst="rect">
            <a:avLst/>
          </a:prstGeom>
          <a:effectLst>
            <a:innerShdw blurRad="114300">
              <a:prstClr val="black"/>
            </a:innerShdw>
          </a:effectLst>
        </p:spPr>
      </p:pic>
      <p:sp>
        <p:nvSpPr>
          <p:cNvPr id="10" name="Text 5"/>
          <p:cNvSpPr/>
          <p:nvPr/>
        </p:nvSpPr>
        <p:spPr>
          <a:xfrm>
            <a:off x="1771650" y="5314782"/>
            <a:ext cx="2214563" cy="276820"/>
          </a:xfrm>
          <a:prstGeom prst="rect">
            <a:avLst/>
          </a:prstGeom>
          <a:noFill/>
          <a:ln/>
        </p:spPr>
        <p:txBody>
          <a:bodyPr wrap="none" lIns="0" tIns="0" rIns="0" bIns="0" rtlCol="0" anchor="t"/>
          <a:lstStyle/>
          <a:p>
            <a:pPr marL="0" indent="0" algn="l">
              <a:lnSpc>
                <a:spcPts val="2150"/>
              </a:lnSpc>
              <a:buNone/>
            </a:pPr>
            <a:r>
              <a:rPr lang="en-US" sz="1700" b="1" dirty="0">
                <a:solidFill>
                  <a:srgbClr val="4A4A45"/>
                </a:solidFill>
                <a:latin typeface="Georgia" panose="02040502050405020303" pitchFamily="18" charset="0"/>
                <a:ea typeface="Lato Bold" pitchFamily="34" charset="-122"/>
                <a:cs typeface="Lato Bold" pitchFamily="34" charset="-120"/>
              </a:rPr>
              <a:t>Позиція ЄСПЛ</a:t>
            </a:r>
            <a:endParaRPr lang="en-US" sz="1700" dirty="0">
              <a:latin typeface="Georgia" panose="02040502050405020303" pitchFamily="18" charset="0"/>
            </a:endParaRPr>
          </a:p>
        </p:txBody>
      </p:sp>
      <p:sp>
        <p:nvSpPr>
          <p:cNvPr id="11" name="Text 6"/>
          <p:cNvSpPr/>
          <p:nvPr/>
        </p:nvSpPr>
        <p:spPr>
          <a:xfrm>
            <a:off x="1771650" y="5697806"/>
            <a:ext cx="12238673" cy="850106"/>
          </a:xfrm>
          <a:prstGeom prst="rect">
            <a:avLst/>
          </a:prstGeom>
          <a:noFill/>
          <a:ln/>
        </p:spPr>
        <p:txBody>
          <a:bodyPr wrap="square" lIns="0" tIns="0" rIns="0" bIns="0" rtlCol="0" anchor="t"/>
          <a:lstStyle/>
          <a:p>
            <a:pPr marL="0" indent="0" algn="l">
              <a:lnSpc>
                <a:spcPts val="2200"/>
              </a:lnSpc>
              <a:buNone/>
            </a:pPr>
            <a:r>
              <a:rPr lang="en-US" sz="1350" dirty="0">
                <a:solidFill>
                  <a:srgbClr val="4A4A45"/>
                </a:solidFill>
                <a:latin typeface="Georgia" panose="02040502050405020303" pitchFamily="18" charset="0"/>
                <a:ea typeface="Lato" pitchFamily="34" charset="-122"/>
                <a:cs typeface="Lato" pitchFamily="34" charset="-120"/>
              </a:rPr>
              <a:t>У рішенні у справі "Харченко проти України" від 10 лютого 2011 року Європейський суд з прав людини зазначив, що при розгляді клопотання про обрання запобіжного заходу у вигляді тримання під вартою має бути розглянута можливість застосування інших (альтернативних) запобіжних заходів.</a:t>
            </a:r>
            <a:endParaRPr lang="en-US" sz="1350" dirty="0">
              <a:latin typeface="Georgia" panose="02040502050405020303" pitchFamily="18" charset="0"/>
            </a:endParaRPr>
          </a:p>
        </p:txBody>
      </p:sp>
      <p:pic>
        <p:nvPicPr>
          <p:cNvPr id="12" name="Image 3" descr="preencoded.png"/>
          <p:cNvPicPr>
            <a:picLocks noChangeAspect="1"/>
          </p:cNvPicPr>
          <p:nvPr/>
        </p:nvPicPr>
        <p:blipFill>
          <a:blip r:embed="rId7"/>
          <a:stretch>
            <a:fillRect/>
          </a:stretch>
        </p:blipFill>
        <p:spPr>
          <a:xfrm>
            <a:off x="620078" y="6725077"/>
            <a:ext cx="885825" cy="1304092"/>
          </a:xfrm>
          <a:prstGeom prst="rect">
            <a:avLst/>
          </a:prstGeom>
          <a:effectLst>
            <a:innerShdw blurRad="114300">
              <a:prstClr val="black"/>
            </a:innerShdw>
          </a:effectLst>
        </p:spPr>
      </p:pic>
      <p:sp>
        <p:nvSpPr>
          <p:cNvPr id="13" name="Text 7"/>
          <p:cNvSpPr/>
          <p:nvPr/>
        </p:nvSpPr>
        <p:spPr>
          <a:xfrm>
            <a:off x="1771650" y="6902242"/>
            <a:ext cx="2214563" cy="276820"/>
          </a:xfrm>
          <a:prstGeom prst="rect">
            <a:avLst/>
          </a:prstGeom>
          <a:noFill/>
          <a:ln/>
        </p:spPr>
        <p:txBody>
          <a:bodyPr wrap="none" lIns="0" tIns="0" rIns="0" bIns="0" rtlCol="0" anchor="t"/>
          <a:lstStyle/>
          <a:p>
            <a:pPr marL="0" indent="0" algn="l">
              <a:lnSpc>
                <a:spcPts val="2150"/>
              </a:lnSpc>
              <a:buNone/>
            </a:pPr>
            <a:r>
              <a:rPr lang="en-US" sz="1700" b="1" dirty="0">
                <a:solidFill>
                  <a:srgbClr val="4A4A45"/>
                </a:solidFill>
                <a:latin typeface="Georgia" panose="02040502050405020303" pitchFamily="18" charset="0"/>
                <a:ea typeface="Lato Bold" pitchFamily="34" charset="-122"/>
                <a:cs typeface="Lato Bold" pitchFamily="34" charset="-120"/>
              </a:rPr>
              <a:t>Результат</a:t>
            </a:r>
            <a:endParaRPr lang="en-US" sz="1700" dirty="0">
              <a:latin typeface="Georgia" panose="02040502050405020303" pitchFamily="18" charset="0"/>
            </a:endParaRPr>
          </a:p>
        </p:txBody>
      </p:sp>
      <p:sp>
        <p:nvSpPr>
          <p:cNvPr id="14" name="Text 8"/>
          <p:cNvSpPr/>
          <p:nvPr/>
        </p:nvSpPr>
        <p:spPr>
          <a:xfrm>
            <a:off x="1771650" y="7285266"/>
            <a:ext cx="12238673" cy="566738"/>
          </a:xfrm>
          <a:prstGeom prst="rect">
            <a:avLst/>
          </a:prstGeom>
          <a:noFill/>
          <a:ln/>
        </p:spPr>
        <p:txBody>
          <a:bodyPr wrap="square" lIns="0" tIns="0" rIns="0" bIns="0" rtlCol="0" anchor="t"/>
          <a:lstStyle/>
          <a:p>
            <a:pPr marL="0" indent="0" algn="l">
              <a:lnSpc>
                <a:spcPts val="2200"/>
              </a:lnSpc>
              <a:buNone/>
            </a:pPr>
            <a:r>
              <a:rPr lang="en-US" sz="1350" dirty="0">
                <a:solidFill>
                  <a:srgbClr val="4A4A45"/>
                </a:solidFill>
                <a:latin typeface="Georgia" panose="02040502050405020303" pitchFamily="18" charset="0"/>
                <a:ea typeface="Lato" pitchFamily="34" charset="-122"/>
                <a:cs typeface="Lato" pitchFamily="34" charset="-120"/>
              </a:rPr>
              <a:t>Положення частини п'ятої статті 176 КПК України, визнане неконституційним, втратило чинність з дня ухвалення Конституційним Судом України цього Рішення. Згодом частину п'яту статті 176 було виключено зі статті 176 КПК України на підставі Закону № 2531-IX від 16.08.2022.</a:t>
            </a:r>
            <a:endParaRPr lang="en-US" sz="1350" dirty="0">
              <a:latin typeface="Georgia" panose="02040502050405020303" pitchFamily="18" charset="0"/>
            </a:endParaRPr>
          </a:p>
        </p:txBody>
      </p:sp>
      <p:sp>
        <p:nvSpPr>
          <p:cNvPr id="15" name="Прямокутник 14"/>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25 червня 2019 року № 7-р/2019</a:t>
            </a:r>
          </a:p>
        </p:txBody>
      </p:sp>
      <p:sp>
        <p:nvSpPr>
          <p:cNvPr id="16"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505026"/>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13</a:t>
            </a:r>
            <a:endParaRPr lang="uk-UA" sz="2400" dirty="0"/>
          </a:p>
        </p:txBody>
      </p:sp>
    </p:spTree>
    <p:extLst>
      <p:ext uri="{BB962C8B-B14F-4D97-AF65-F5344CB8AC3E}">
        <p14:creationId xmlns:p14="http://schemas.microsoft.com/office/powerpoint/2010/main" val="286462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3" name="Text 1"/>
          <p:cNvSpPr/>
          <p:nvPr/>
        </p:nvSpPr>
        <p:spPr>
          <a:xfrm>
            <a:off x="1262598" y="2408277"/>
            <a:ext cx="5206008" cy="285155"/>
          </a:xfrm>
          <a:prstGeom prst="rect">
            <a:avLst/>
          </a:prstGeom>
          <a:noFill/>
          <a:ln/>
        </p:spPr>
        <p:txBody>
          <a:bodyPr wrap="none" lIns="0" tIns="0" rIns="0" bIns="0" rtlCol="0" anchor="t"/>
          <a:lstStyle/>
          <a:p>
            <a:pPr marL="0" indent="0" algn="l">
              <a:lnSpc>
                <a:spcPts val="2200"/>
              </a:lnSpc>
              <a:buNone/>
            </a:pPr>
            <a:r>
              <a:rPr lang="en-US" sz="1750" b="1" dirty="0">
                <a:solidFill>
                  <a:srgbClr val="282824"/>
                </a:solidFill>
                <a:latin typeface="Georgia" panose="02040502050405020303" pitchFamily="18" charset="0"/>
                <a:ea typeface="Lato Bold" pitchFamily="34" charset="-122"/>
                <a:cs typeface="Lato Bold" pitchFamily="34" charset="-120"/>
              </a:rPr>
              <a:t>Рішення № 5-р/2020 від 17 березня 2020 року</a:t>
            </a:r>
            <a:endParaRPr lang="en-US" sz="1750" dirty="0">
              <a:latin typeface="Georgia" panose="02040502050405020303" pitchFamily="18" charset="0"/>
            </a:endParaRPr>
          </a:p>
        </p:txBody>
      </p:sp>
      <p:sp>
        <p:nvSpPr>
          <p:cNvPr id="4" name="Text 2"/>
          <p:cNvSpPr/>
          <p:nvPr/>
        </p:nvSpPr>
        <p:spPr>
          <a:xfrm>
            <a:off x="638532" y="2857619"/>
            <a:ext cx="6454140" cy="1459111"/>
          </a:xfrm>
          <a:prstGeom prst="rect">
            <a:avLst/>
          </a:prstGeom>
          <a:noFill/>
          <a:ln/>
        </p:spPr>
        <p:txBody>
          <a:bodyPr wrap="square" lIns="0" tIns="0" rIns="0" bIns="0" rtlCol="0" anchor="t"/>
          <a:lstStyle/>
          <a:p>
            <a:pPr marL="0" indent="0" algn="just">
              <a:lnSpc>
                <a:spcPts val="2250"/>
              </a:lnSpc>
              <a:buNone/>
            </a:pPr>
            <a:r>
              <a:rPr lang="en-US" sz="1600" dirty="0">
                <a:solidFill>
                  <a:srgbClr val="4A4A45"/>
                </a:solidFill>
                <a:latin typeface="Georgia" panose="02040502050405020303" pitchFamily="18" charset="0"/>
                <a:ea typeface="Lato" pitchFamily="34" charset="-122"/>
                <a:cs typeface="Lato" pitchFamily="34" charset="-120"/>
              </a:rPr>
              <a:t>Визнано такими, що відповідають Конституції України (є конституційними), положення частини п'ятої статті 190, пункту 1 частини першої, частини третьої статті 309 КПК України щодо заборони оскарження в апеляційному порядку ухвали слідчого судді про дозвіл на затримання з метою приводу.</a:t>
            </a:r>
            <a:endParaRPr lang="en-US" sz="1600" dirty="0">
              <a:latin typeface="Georgia" panose="02040502050405020303" pitchFamily="18" charset="0"/>
            </a:endParaRPr>
          </a:p>
        </p:txBody>
      </p:sp>
      <p:sp>
        <p:nvSpPr>
          <p:cNvPr id="5" name="Text 3"/>
          <p:cNvSpPr/>
          <p:nvPr/>
        </p:nvSpPr>
        <p:spPr>
          <a:xfrm>
            <a:off x="638532" y="4480917"/>
            <a:ext cx="6454140" cy="1167289"/>
          </a:xfrm>
          <a:prstGeom prst="rect">
            <a:avLst/>
          </a:prstGeom>
          <a:noFill/>
          <a:ln/>
        </p:spPr>
        <p:txBody>
          <a:bodyPr wrap="square" lIns="0" tIns="0" rIns="0" bIns="0" rtlCol="0" anchor="t"/>
          <a:lstStyle/>
          <a:p>
            <a:pPr marL="0" indent="0" algn="just">
              <a:lnSpc>
                <a:spcPts val="2250"/>
              </a:lnSpc>
              <a:buNone/>
            </a:pPr>
            <a:r>
              <a:rPr lang="en-US" sz="1600" dirty="0">
                <a:solidFill>
                  <a:srgbClr val="4A4A45"/>
                </a:solidFill>
                <a:latin typeface="Georgia" panose="02040502050405020303" pitchFamily="18" charset="0"/>
                <a:ea typeface="Lato" pitchFamily="34" charset="-122"/>
                <a:cs typeface="Lato" pitchFamily="34" charset="-120"/>
              </a:rPr>
              <a:t>КСУ зазначив, що право на апеляційний перегляд справи, передбачене пунктом 8 частини другої статті 129 Конституції України, є гарантованим правом на перегляд у суді апеляційної інстанції справи, розглянутої судом першої інстанції по суті.</a:t>
            </a:r>
            <a:endParaRPr lang="en-US" sz="1600" dirty="0">
              <a:latin typeface="Georgia" panose="02040502050405020303" pitchFamily="18" charset="0"/>
            </a:endParaRPr>
          </a:p>
        </p:txBody>
      </p:sp>
      <p:sp>
        <p:nvSpPr>
          <p:cNvPr id="6" name="Text 4"/>
          <p:cNvSpPr/>
          <p:nvPr/>
        </p:nvSpPr>
        <p:spPr>
          <a:xfrm>
            <a:off x="8784610" y="2403481"/>
            <a:ext cx="3975616" cy="285155"/>
          </a:xfrm>
          <a:prstGeom prst="rect">
            <a:avLst/>
          </a:prstGeom>
          <a:noFill/>
          <a:ln/>
        </p:spPr>
        <p:txBody>
          <a:bodyPr wrap="none" lIns="0" tIns="0" rIns="0" bIns="0" rtlCol="0" anchor="t"/>
          <a:lstStyle/>
          <a:p>
            <a:pPr marL="0" indent="0" algn="l">
              <a:lnSpc>
                <a:spcPts val="2200"/>
              </a:lnSpc>
              <a:buNone/>
            </a:pPr>
            <a:r>
              <a:rPr lang="en-US" sz="1750" b="1" dirty="0">
                <a:solidFill>
                  <a:srgbClr val="282824"/>
                </a:solidFill>
                <a:latin typeface="Georgia" panose="02040502050405020303" pitchFamily="18" charset="0"/>
                <a:ea typeface="Lato Bold" pitchFamily="34" charset="-122"/>
                <a:cs typeface="Lato Bold" pitchFamily="34" charset="-120"/>
              </a:rPr>
              <a:t>Обґрунтування конституційності</a:t>
            </a:r>
            <a:endParaRPr lang="en-US" sz="1750" dirty="0">
              <a:latin typeface="Georgia" panose="02040502050405020303" pitchFamily="18" charset="0"/>
            </a:endParaRPr>
          </a:p>
        </p:txBody>
      </p:sp>
      <p:sp>
        <p:nvSpPr>
          <p:cNvPr id="7" name="Text 5"/>
          <p:cNvSpPr/>
          <p:nvPr/>
        </p:nvSpPr>
        <p:spPr>
          <a:xfrm>
            <a:off x="7545348" y="2857619"/>
            <a:ext cx="6454140" cy="1459111"/>
          </a:xfrm>
          <a:prstGeom prst="rect">
            <a:avLst/>
          </a:prstGeom>
          <a:noFill/>
          <a:ln/>
        </p:spPr>
        <p:txBody>
          <a:bodyPr wrap="square" lIns="0" tIns="0" rIns="0" bIns="0" rtlCol="0" anchor="t"/>
          <a:lstStyle/>
          <a:p>
            <a:pPr marL="0" indent="0" algn="just">
              <a:lnSpc>
                <a:spcPts val="2250"/>
              </a:lnSpc>
              <a:buNone/>
            </a:pPr>
            <a:r>
              <a:rPr lang="uk-UA" sz="1600" dirty="0" smtClean="0">
                <a:solidFill>
                  <a:srgbClr val="4A4A45"/>
                </a:solidFill>
                <a:latin typeface="Georgia" panose="02040502050405020303" pitchFamily="18" charset="0"/>
                <a:ea typeface="Lato" pitchFamily="34" charset="-122"/>
                <a:cs typeface="Lato" pitchFamily="34" charset="-120"/>
              </a:rPr>
              <a:t>Затримання з метою приводу є винятковим, короткостроковим процесуальним заходом, який застосовується зі спеціальною метою, зумовлений протиправною поведінкою підозрюваного, обвинуваченого та спрямований на виконання завдань кримінального провадження.</a:t>
            </a:r>
            <a:endParaRPr lang="uk-UA" sz="1600" dirty="0">
              <a:latin typeface="Georgia" panose="02040502050405020303" pitchFamily="18" charset="0"/>
            </a:endParaRPr>
          </a:p>
        </p:txBody>
      </p:sp>
      <p:sp>
        <p:nvSpPr>
          <p:cNvPr id="8" name="Text 6"/>
          <p:cNvSpPr/>
          <p:nvPr/>
        </p:nvSpPr>
        <p:spPr>
          <a:xfrm>
            <a:off x="7545348" y="4480917"/>
            <a:ext cx="6454140" cy="1167289"/>
          </a:xfrm>
          <a:prstGeom prst="rect">
            <a:avLst/>
          </a:prstGeom>
          <a:noFill/>
          <a:ln/>
        </p:spPr>
        <p:txBody>
          <a:bodyPr wrap="square" lIns="0" tIns="0" rIns="0" bIns="0" rtlCol="0" anchor="t"/>
          <a:lstStyle/>
          <a:p>
            <a:pPr marL="0" indent="0" algn="just">
              <a:lnSpc>
                <a:spcPts val="2250"/>
              </a:lnSpc>
              <a:buNone/>
            </a:pPr>
            <a:r>
              <a:rPr lang="uk-UA" sz="1600" dirty="0" smtClean="0">
                <a:solidFill>
                  <a:srgbClr val="4A4A45"/>
                </a:solidFill>
                <a:latin typeface="Georgia" panose="02040502050405020303" pitchFamily="18" charset="0"/>
                <a:ea typeface="Lato" pitchFamily="34" charset="-122"/>
                <a:cs typeface="Lato" pitchFamily="34" charset="-120"/>
              </a:rPr>
              <a:t>Нормативне регулювання спрямовано на недопущення затягування розгляду питання про обрання запобіжного заходу, забезпечення обов'язковості виконання судового рішення, а також на запобігання порушенню розумних строків кримінального провадження.</a:t>
            </a:r>
            <a:endParaRPr lang="uk-UA" sz="1600" dirty="0">
              <a:latin typeface="Georgia" panose="02040502050405020303" pitchFamily="18" charset="0"/>
            </a:endParaRPr>
          </a:p>
        </p:txBody>
      </p:sp>
      <p:sp>
        <p:nvSpPr>
          <p:cNvPr id="9" name="Text 7"/>
          <p:cNvSpPr/>
          <p:nvPr/>
        </p:nvSpPr>
        <p:spPr>
          <a:xfrm>
            <a:off x="7545348" y="6059136"/>
            <a:ext cx="6454140" cy="1459111"/>
          </a:xfrm>
          <a:prstGeom prst="rect">
            <a:avLst/>
          </a:prstGeom>
          <a:noFill/>
          <a:ln/>
        </p:spPr>
        <p:txBody>
          <a:bodyPr wrap="square" lIns="0" tIns="0" rIns="0" bIns="0" rtlCol="0" anchor="t"/>
          <a:lstStyle/>
          <a:p>
            <a:pPr marL="0" indent="0" algn="just">
              <a:lnSpc>
                <a:spcPts val="2250"/>
              </a:lnSpc>
              <a:buNone/>
            </a:pPr>
            <a:r>
              <a:rPr lang="en-US" sz="1600" dirty="0">
                <a:solidFill>
                  <a:srgbClr val="4A4A45"/>
                </a:solidFill>
                <a:latin typeface="Georgia" panose="02040502050405020303" pitchFamily="18" charset="0"/>
                <a:ea typeface="Lato" pitchFamily="34" charset="-122"/>
                <a:cs typeface="Lato" pitchFamily="34" charset="-120"/>
              </a:rPr>
              <a:t>Законодавча заборона не позбавляє підозрюваного, обвинуваченого права на судовий захист, оскільки положення КПК передбачають інший механізм судового захисту – можливість подання заперечень проти ухвали слідчого судді про дозвіл на затримання з метою приводу під час підготовчого провадження в суді.</a:t>
            </a:r>
            <a:endParaRPr lang="en-US" sz="1600" dirty="0">
              <a:latin typeface="Georgia" panose="02040502050405020303" pitchFamily="18" charset="0"/>
            </a:endParaRPr>
          </a:p>
        </p:txBody>
      </p:sp>
      <p:sp>
        <p:nvSpPr>
          <p:cNvPr id="10" name="Прямокутник 9"/>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17 березня 2020 року № 5-р/2020 </a:t>
            </a:r>
          </a:p>
        </p:txBody>
      </p:sp>
      <p:sp>
        <p:nvSpPr>
          <p:cNvPr id="12"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472941"/>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14</a:t>
            </a:r>
            <a:endParaRPr lang="uk-UA" sz="2400" dirty="0"/>
          </a:p>
        </p:txBody>
      </p:sp>
      <p:sp>
        <p:nvSpPr>
          <p:cNvPr id="14" name="Text 0"/>
          <p:cNvSpPr/>
          <p:nvPr/>
        </p:nvSpPr>
        <p:spPr>
          <a:xfrm>
            <a:off x="341116" y="832499"/>
            <a:ext cx="14014813" cy="1292154"/>
          </a:xfrm>
          <a:prstGeom prst="rect">
            <a:avLst/>
          </a:prstGeom>
          <a:noFill/>
          <a:ln/>
        </p:spPr>
        <p:txBody>
          <a:bodyPr wrap="none" lIns="0" tIns="0" rIns="0" bIns="0" rtlCol="0" anchor="t"/>
          <a:lstStyle/>
          <a:p>
            <a:pPr algn="ctr"/>
            <a:r>
              <a:rPr lang="en-US" b="1" i="1" dirty="0">
                <a:latin typeface="Georgia" panose="02040502050405020303" pitchFamily="18" charset="0"/>
              </a:rPr>
              <a:t>Рішення </a:t>
            </a:r>
            <a:r>
              <a:rPr lang="uk-UA" b="1" i="1" dirty="0">
                <a:latin typeface="Georgia" panose="02040502050405020303" pitchFamily="18" charset="0"/>
              </a:rPr>
              <a:t>Великої палати КСУ у справі за конституційною скаргою </a:t>
            </a:r>
            <a:r>
              <a:rPr lang="uk-UA" b="1" i="1" dirty="0" err="1">
                <a:latin typeface="Georgia" panose="02040502050405020303" pitchFamily="18" charset="0"/>
              </a:rPr>
              <a:t>Татькова</a:t>
            </a:r>
            <a:r>
              <a:rPr lang="uk-UA" b="1" i="1" dirty="0">
                <a:latin typeface="Georgia" panose="02040502050405020303" pitchFamily="18" charset="0"/>
              </a:rPr>
              <a:t> Віктора Івановича</a:t>
            </a:r>
          </a:p>
          <a:p>
            <a:pPr algn="ctr"/>
            <a:r>
              <a:rPr lang="uk-UA" b="1" i="1" dirty="0">
                <a:latin typeface="Georgia" panose="02040502050405020303" pitchFamily="18" charset="0"/>
              </a:rPr>
              <a:t> щодо відповідності Конституції України (конституційності) окремих положень частини п'ятої статті 190, </a:t>
            </a:r>
          </a:p>
          <a:p>
            <a:pPr algn="ctr"/>
            <a:r>
              <a:rPr lang="uk-UA" b="1" i="1" dirty="0">
                <a:latin typeface="Georgia" panose="02040502050405020303" pitchFamily="18" charset="0"/>
              </a:rPr>
              <a:t>пункту 1 частини першої, частини третьої статті 309 КПК України від 17 березня 2020 року № 5-р/2020 </a:t>
            </a:r>
          </a:p>
          <a:p>
            <a:pPr algn="ctr"/>
            <a:r>
              <a:rPr lang="uk-UA" b="1" i="1" dirty="0">
                <a:latin typeface="Georgia" panose="02040502050405020303" pitchFamily="18" charset="0"/>
              </a:rPr>
              <a:t>(оскарження ухвал про дозвіл на затримання)</a:t>
            </a:r>
            <a:endParaRPr lang="en-US" b="1" i="1" dirty="0">
              <a:latin typeface="Georgia" panose="02040502050405020303" pitchFamily="18" charset="0"/>
            </a:endParaRPr>
          </a:p>
        </p:txBody>
      </p:sp>
    </p:spTree>
    <p:extLst>
      <p:ext uri="{BB962C8B-B14F-4D97-AF65-F5344CB8AC3E}">
        <p14:creationId xmlns:p14="http://schemas.microsoft.com/office/powerpoint/2010/main" val="156585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674966" y="677724"/>
            <a:ext cx="13280469" cy="1375464"/>
          </a:xfrm>
          <a:prstGeom prst="rect">
            <a:avLst/>
          </a:prstGeom>
          <a:noFill/>
          <a:ln/>
        </p:spPr>
        <p:txBody>
          <a:bodyPr wrap="square" lIns="0" tIns="0" rIns="0" bIns="0" rtlCol="0" anchor="t"/>
          <a:lstStyle/>
          <a:p>
            <a:pPr algn="ctr"/>
            <a:r>
              <a:rPr lang="en-US" sz="2000" b="1" dirty="0">
                <a:solidFill>
                  <a:srgbClr val="282824"/>
                </a:solidFill>
                <a:latin typeface="Georgia" panose="02040502050405020303" pitchFamily="18" charset="0"/>
                <a:ea typeface="Lato Bold" pitchFamily="34" charset="-122"/>
                <a:cs typeface="Lato Bold" pitchFamily="34" charset="-120"/>
              </a:rPr>
              <a:t>Рішення </a:t>
            </a:r>
            <a:r>
              <a:rPr lang="uk-UA" sz="2000" b="1" dirty="0">
                <a:solidFill>
                  <a:srgbClr val="282824"/>
                </a:solidFill>
                <a:latin typeface="Georgia" panose="02040502050405020303" pitchFamily="18" charset="0"/>
                <a:ea typeface="Lato Bold" pitchFamily="34" charset="-122"/>
                <a:cs typeface="Lato Bold" pitchFamily="34" charset="-120"/>
              </a:rPr>
              <a:t>Другого сенату КСУ у справі за конституційною скаргою Плескача В'ячеслава Юрійовича щодо відповідності Конституції України (конституційності) окремих положень частини третьої статті 307, частини третьої статті 309 Кримінального процесуального кодексу України від 17 червня 2020 року  № 4-р(II)/</a:t>
            </a:r>
            <a:r>
              <a:rPr lang="uk-UA" sz="2000" b="1" dirty="0" smtClean="0">
                <a:solidFill>
                  <a:srgbClr val="282824"/>
                </a:solidFill>
                <a:latin typeface="Georgia" panose="02040502050405020303" pitchFamily="18" charset="0"/>
                <a:ea typeface="Lato Bold" pitchFamily="34" charset="-122"/>
                <a:cs typeface="Lato Bold" pitchFamily="34" charset="-120"/>
              </a:rPr>
              <a:t>2020 </a:t>
            </a:r>
            <a:r>
              <a:rPr lang="en-US" sz="2000" b="1" dirty="0" smtClean="0">
                <a:solidFill>
                  <a:srgbClr val="282824"/>
                </a:solidFill>
                <a:latin typeface="Georgia" panose="02040502050405020303" pitchFamily="18" charset="0"/>
                <a:ea typeface="Lato Bold" pitchFamily="34" charset="-122"/>
                <a:cs typeface="Lato Bold" pitchFamily="34" charset="-120"/>
              </a:rPr>
              <a:t>(право </a:t>
            </a:r>
            <a:r>
              <a:rPr lang="en-US" sz="2000" b="1" dirty="0">
                <a:solidFill>
                  <a:srgbClr val="282824"/>
                </a:solidFill>
                <a:latin typeface="Georgia" panose="02040502050405020303" pitchFamily="18" charset="0"/>
                <a:ea typeface="Lato Bold" pitchFamily="34" charset="-122"/>
                <a:cs typeface="Lato Bold" pitchFamily="34" charset="-120"/>
              </a:rPr>
              <a:t>на оскарження ухвали слідчого судді)</a:t>
            </a:r>
          </a:p>
        </p:txBody>
      </p:sp>
      <p:sp>
        <p:nvSpPr>
          <p:cNvPr id="3" name="Text 1"/>
          <p:cNvSpPr/>
          <p:nvPr/>
        </p:nvSpPr>
        <p:spPr>
          <a:xfrm>
            <a:off x="1008460" y="2284928"/>
            <a:ext cx="3693438" cy="301347"/>
          </a:xfrm>
          <a:prstGeom prst="rect">
            <a:avLst/>
          </a:prstGeom>
          <a:noFill/>
          <a:ln/>
        </p:spPr>
        <p:txBody>
          <a:bodyPr wrap="none" lIns="0" tIns="0" rIns="0" bIns="0" rtlCol="0" anchor="t"/>
          <a:lstStyle/>
          <a:p>
            <a:pPr marL="0" indent="0" algn="r">
              <a:lnSpc>
                <a:spcPts val="2350"/>
              </a:lnSpc>
              <a:buNone/>
            </a:pPr>
            <a:r>
              <a:rPr lang="en-US" sz="1850" b="1" dirty="0">
                <a:solidFill>
                  <a:srgbClr val="4A4A45"/>
                </a:solidFill>
                <a:latin typeface="Georgia" panose="02040502050405020303" pitchFamily="18" charset="0"/>
                <a:ea typeface="Lato Bold" pitchFamily="34" charset="-122"/>
                <a:cs typeface="Lato Bold" pitchFamily="34" charset="-120"/>
              </a:rPr>
              <a:t>Визнання неконституційним</a:t>
            </a:r>
            <a:endParaRPr lang="en-US" sz="1850" dirty="0">
              <a:latin typeface="Georgia" panose="02040502050405020303" pitchFamily="18" charset="0"/>
            </a:endParaRPr>
          </a:p>
        </p:txBody>
      </p:sp>
      <p:sp>
        <p:nvSpPr>
          <p:cNvPr id="4" name="Text 2"/>
          <p:cNvSpPr/>
          <p:nvPr/>
        </p:nvSpPr>
        <p:spPr>
          <a:xfrm>
            <a:off x="674966" y="2701885"/>
            <a:ext cx="4026932" cy="2468880"/>
          </a:xfrm>
          <a:prstGeom prst="rect">
            <a:avLst/>
          </a:prstGeom>
          <a:noFill/>
          <a:ln/>
        </p:spPr>
        <p:txBody>
          <a:bodyPr wrap="square" lIns="0" tIns="0" rIns="0" bIns="0" rtlCol="0" anchor="t"/>
          <a:lstStyle/>
          <a:p>
            <a:pPr marL="0" indent="0" algn="r">
              <a:lnSpc>
                <a:spcPts val="2400"/>
              </a:lnSpc>
              <a:buNone/>
            </a:pPr>
            <a:r>
              <a:rPr lang="en-US" sz="1500" dirty="0">
                <a:solidFill>
                  <a:srgbClr val="4A4A45"/>
                </a:solidFill>
                <a:latin typeface="Georgia" panose="02040502050405020303" pitchFamily="18" charset="0"/>
                <a:ea typeface="Lato" pitchFamily="34" charset="-122"/>
                <a:cs typeface="Lato" pitchFamily="34" charset="-120"/>
              </a:rPr>
              <a:t>Визнано неконституційними положення частини третьої статті 307 КПК України щодо заборони оскарження ухвали слідчого судді за результатами розгляду скарги на бездіяльність слідчого, прокурора, яка полягає у невнесенні відомостей про кримінальне правопорушення до ЄРДР.</a:t>
            </a:r>
            <a:endParaRPr lang="en-US" sz="1500" dirty="0">
              <a:latin typeface="Georgia" panose="02040502050405020303" pitchFamily="18" charset="0"/>
            </a:endParaRPr>
          </a:p>
        </p:txBody>
      </p:sp>
      <p:pic>
        <p:nvPicPr>
          <p:cNvPr id="5" name="Image 0" descr="preencoded.png"/>
          <p:cNvPicPr>
            <a:picLocks noChangeAspect="1"/>
          </p:cNvPicPr>
          <p:nvPr/>
        </p:nvPicPr>
        <p:blipFill>
          <a:blip r:embed="rId4"/>
          <a:stretch>
            <a:fillRect/>
          </a:stretch>
        </p:blipFill>
        <p:spPr>
          <a:xfrm>
            <a:off x="4991100" y="2284928"/>
            <a:ext cx="4648081" cy="4648081"/>
          </a:xfrm>
          <a:prstGeom prst="rect">
            <a:avLst/>
          </a:prstGeom>
        </p:spPr>
      </p:pic>
      <p:sp>
        <p:nvSpPr>
          <p:cNvPr id="6" name="Text 3"/>
          <p:cNvSpPr/>
          <p:nvPr/>
        </p:nvSpPr>
        <p:spPr>
          <a:xfrm>
            <a:off x="6020455" y="3278207"/>
            <a:ext cx="288488" cy="360640"/>
          </a:xfrm>
          <a:prstGeom prst="rect">
            <a:avLst/>
          </a:prstGeom>
          <a:noFill/>
          <a:ln/>
        </p:spPr>
        <p:txBody>
          <a:bodyPr wrap="none" lIns="0" tIns="0" rIns="0" bIns="0" rtlCol="0" anchor="t"/>
          <a:lstStyle/>
          <a:p>
            <a:pPr marL="0" indent="0" algn="l">
              <a:lnSpc>
                <a:spcPts val="3600"/>
              </a:lnSpc>
              <a:buNone/>
            </a:pPr>
            <a:r>
              <a:rPr lang="en-US" sz="2250" b="1" dirty="0">
                <a:solidFill>
                  <a:srgbClr val="4A4A45"/>
                </a:solidFill>
                <a:latin typeface="Georgia" panose="02040502050405020303" pitchFamily="18" charset="0"/>
                <a:ea typeface="Lato Bold" pitchFamily="34" charset="-122"/>
                <a:cs typeface="Lato Bold" pitchFamily="34" charset="-120"/>
              </a:rPr>
              <a:t>1</a:t>
            </a:r>
            <a:endParaRPr lang="en-US" sz="2250" dirty="0">
              <a:latin typeface="Georgia" panose="02040502050405020303" pitchFamily="18" charset="0"/>
            </a:endParaRPr>
          </a:p>
        </p:txBody>
      </p:sp>
      <p:sp>
        <p:nvSpPr>
          <p:cNvPr id="7" name="Text 4"/>
          <p:cNvSpPr/>
          <p:nvPr/>
        </p:nvSpPr>
        <p:spPr>
          <a:xfrm>
            <a:off x="9928383" y="2329652"/>
            <a:ext cx="3141345" cy="301347"/>
          </a:xfrm>
          <a:prstGeom prst="rect">
            <a:avLst/>
          </a:prstGeom>
          <a:noFill/>
          <a:ln/>
        </p:spPr>
        <p:txBody>
          <a:bodyPr wrap="none" lIns="0" tIns="0" rIns="0" bIns="0" rtlCol="0" anchor="t"/>
          <a:lstStyle/>
          <a:p>
            <a:pPr marL="0" indent="0" algn="l">
              <a:lnSpc>
                <a:spcPts val="2350"/>
              </a:lnSpc>
              <a:buNone/>
            </a:pPr>
            <a:r>
              <a:rPr lang="en-US" sz="1850" b="1" dirty="0">
                <a:solidFill>
                  <a:srgbClr val="4A4A45"/>
                </a:solidFill>
                <a:latin typeface="Georgia" panose="02040502050405020303" pitchFamily="18" charset="0"/>
                <a:ea typeface="Lato Bold" pitchFamily="34" charset="-122"/>
                <a:cs typeface="Lato Bold" pitchFamily="34" charset="-120"/>
              </a:rPr>
              <a:t>Право на судовий захист</a:t>
            </a:r>
            <a:endParaRPr lang="en-US" sz="1850" dirty="0">
              <a:latin typeface="Georgia" panose="02040502050405020303" pitchFamily="18" charset="0"/>
            </a:endParaRPr>
          </a:p>
        </p:txBody>
      </p:sp>
      <p:sp>
        <p:nvSpPr>
          <p:cNvPr id="8" name="Text 5"/>
          <p:cNvSpPr/>
          <p:nvPr/>
        </p:nvSpPr>
        <p:spPr>
          <a:xfrm>
            <a:off x="9928383" y="2746609"/>
            <a:ext cx="4027051" cy="1851660"/>
          </a:xfrm>
          <a:prstGeom prst="rect">
            <a:avLst/>
          </a:prstGeom>
          <a:noFill/>
          <a:ln/>
        </p:spPr>
        <p:txBody>
          <a:bodyPr wrap="square" lIns="0" tIns="0" rIns="0" bIns="0" rtlCol="0" anchor="t"/>
          <a:lstStyle/>
          <a:p>
            <a:pPr marL="0" indent="0" algn="l">
              <a:lnSpc>
                <a:spcPts val="2400"/>
              </a:lnSpc>
              <a:buNone/>
            </a:pPr>
            <a:r>
              <a:rPr lang="en-US" sz="1500" dirty="0">
                <a:solidFill>
                  <a:srgbClr val="4A4A45"/>
                </a:solidFill>
                <a:latin typeface="Georgia" panose="02040502050405020303" pitchFamily="18" charset="0"/>
                <a:ea typeface="Lato" pitchFamily="34" charset="-122"/>
                <a:cs typeface="Lato" pitchFamily="34" charset="-120"/>
              </a:rPr>
              <a:t>Право на судовий захист передбачає не тільки можливість звернення особи до суду, а й право на обґрунтоване судове рішення, в тому числі можливість виправлення судової помилки судом другої інстанції.</a:t>
            </a:r>
            <a:endParaRPr lang="en-US" sz="1500" dirty="0">
              <a:latin typeface="Georgia" panose="02040502050405020303" pitchFamily="18" charset="0"/>
            </a:endParaRPr>
          </a:p>
        </p:txBody>
      </p:sp>
      <p:pic>
        <p:nvPicPr>
          <p:cNvPr id="9" name="Image 1" descr="preencoded.png"/>
          <p:cNvPicPr>
            <a:picLocks noChangeAspect="1"/>
          </p:cNvPicPr>
          <p:nvPr/>
        </p:nvPicPr>
        <p:blipFill>
          <a:blip r:embed="rId5"/>
          <a:stretch>
            <a:fillRect/>
          </a:stretch>
        </p:blipFill>
        <p:spPr>
          <a:xfrm>
            <a:off x="4991100" y="2284928"/>
            <a:ext cx="4648081" cy="4648081"/>
          </a:xfrm>
          <a:prstGeom prst="rect">
            <a:avLst/>
          </a:prstGeom>
        </p:spPr>
      </p:pic>
      <p:sp>
        <p:nvSpPr>
          <p:cNvPr id="10" name="Text 6"/>
          <p:cNvSpPr/>
          <p:nvPr/>
        </p:nvSpPr>
        <p:spPr>
          <a:xfrm>
            <a:off x="8321219" y="3278207"/>
            <a:ext cx="288488" cy="360640"/>
          </a:xfrm>
          <a:prstGeom prst="rect">
            <a:avLst/>
          </a:prstGeom>
          <a:noFill/>
          <a:ln/>
        </p:spPr>
        <p:txBody>
          <a:bodyPr wrap="none" lIns="0" tIns="0" rIns="0" bIns="0" rtlCol="0" anchor="t"/>
          <a:lstStyle/>
          <a:p>
            <a:pPr marL="0" indent="0" algn="l">
              <a:lnSpc>
                <a:spcPts val="3600"/>
              </a:lnSpc>
              <a:buNone/>
            </a:pPr>
            <a:r>
              <a:rPr lang="en-US" sz="2250" b="1" dirty="0">
                <a:solidFill>
                  <a:srgbClr val="4A4A45"/>
                </a:solidFill>
                <a:latin typeface="Georgia" panose="02040502050405020303" pitchFamily="18" charset="0"/>
                <a:ea typeface="Lato Bold" pitchFamily="34" charset="-122"/>
                <a:cs typeface="Lato Bold" pitchFamily="34" charset="-120"/>
              </a:rPr>
              <a:t>2</a:t>
            </a:r>
            <a:endParaRPr lang="en-US" sz="2250" dirty="0">
              <a:latin typeface="Georgia" panose="02040502050405020303" pitchFamily="18" charset="0"/>
            </a:endParaRPr>
          </a:p>
        </p:txBody>
      </p:sp>
      <p:sp>
        <p:nvSpPr>
          <p:cNvPr id="11" name="Text 7"/>
          <p:cNvSpPr/>
          <p:nvPr/>
        </p:nvSpPr>
        <p:spPr>
          <a:xfrm>
            <a:off x="9928383" y="5350386"/>
            <a:ext cx="3946088" cy="301347"/>
          </a:xfrm>
          <a:prstGeom prst="rect">
            <a:avLst/>
          </a:prstGeom>
          <a:noFill/>
          <a:ln/>
        </p:spPr>
        <p:txBody>
          <a:bodyPr wrap="none" lIns="0" tIns="0" rIns="0" bIns="0" rtlCol="0" anchor="t"/>
          <a:lstStyle/>
          <a:p>
            <a:pPr marL="0" indent="0" algn="l">
              <a:lnSpc>
                <a:spcPts val="2350"/>
              </a:lnSpc>
              <a:buNone/>
            </a:pPr>
            <a:r>
              <a:rPr lang="en-US" sz="1850" b="1" dirty="0">
                <a:solidFill>
                  <a:srgbClr val="4A4A45"/>
                </a:solidFill>
                <a:latin typeface="Georgia" panose="02040502050405020303" pitchFamily="18" charset="0"/>
                <a:ea typeface="Lato Bold" pitchFamily="34" charset="-122"/>
                <a:cs typeface="Lato Bold" pitchFamily="34" charset="-120"/>
              </a:rPr>
              <a:t>Ефективний судовий контроль</a:t>
            </a:r>
            <a:endParaRPr lang="en-US" sz="1850" dirty="0">
              <a:latin typeface="Georgia" panose="02040502050405020303" pitchFamily="18" charset="0"/>
            </a:endParaRPr>
          </a:p>
        </p:txBody>
      </p:sp>
      <p:sp>
        <p:nvSpPr>
          <p:cNvPr id="12" name="Text 8"/>
          <p:cNvSpPr/>
          <p:nvPr/>
        </p:nvSpPr>
        <p:spPr>
          <a:xfrm>
            <a:off x="9928383" y="5767343"/>
            <a:ext cx="4027051" cy="1851660"/>
          </a:xfrm>
          <a:prstGeom prst="rect">
            <a:avLst/>
          </a:prstGeom>
          <a:noFill/>
          <a:ln/>
        </p:spPr>
        <p:txBody>
          <a:bodyPr wrap="square" lIns="0" tIns="0" rIns="0" bIns="0" rtlCol="0" anchor="t"/>
          <a:lstStyle/>
          <a:p>
            <a:pPr marL="0" indent="0" algn="l">
              <a:lnSpc>
                <a:spcPts val="2400"/>
              </a:lnSpc>
              <a:buNone/>
            </a:pPr>
            <a:r>
              <a:rPr lang="en-US" sz="1500" dirty="0">
                <a:solidFill>
                  <a:srgbClr val="4A4A45"/>
                </a:solidFill>
                <a:latin typeface="Georgia" panose="02040502050405020303" pitchFamily="18" charset="0"/>
                <a:ea typeface="Lato" pitchFamily="34" charset="-122"/>
                <a:cs typeface="Lato" pitchFamily="34" charset="-120"/>
              </a:rPr>
              <a:t>Законодавець має запровадити такий обсяг судового контролю, що дозволяв би здійснити ефективний судовий контроль та за наявності підстав надати особі можливість ініціювати початок кримінального провадження.</a:t>
            </a:r>
            <a:endParaRPr lang="en-US" sz="1500" dirty="0">
              <a:latin typeface="Georgia" panose="02040502050405020303" pitchFamily="18" charset="0"/>
            </a:endParaRPr>
          </a:p>
        </p:txBody>
      </p:sp>
      <p:pic>
        <p:nvPicPr>
          <p:cNvPr id="13" name="Image 2" descr="preencoded.png"/>
          <p:cNvPicPr>
            <a:picLocks noChangeAspect="1"/>
          </p:cNvPicPr>
          <p:nvPr/>
        </p:nvPicPr>
        <p:blipFill>
          <a:blip r:embed="rId6"/>
          <a:stretch>
            <a:fillRect/>
          </a:stretch>
        </p:blipFill>
        <p:spPr>
          <a:xfrm>
            <a:off x="4991100" y="2284928"/>
            <a:ext cx="4648081" cy="4648081"/>
          </a:xfrm>
          <a:prstGeom prst="rect">
            <a:avLst/>
          </a:prstGeom>
        </p:spPr>
      </p:pic>
      <p:sp>
        <p:nvSpPr>
          <p:cNvPr id="14" name="Text 9"/>
          <p:cNvSpPr/>
          <p:nvPr/>
        </p:nvSpPr>
        <p:spPr>
          <a:xfrm>
            <a:off x="8321219" y="5578971"/>
            <a:ext cx="288488" cy="360640"/>
          </a:xfrm>
          <a:prstGeom prst="rect">
            <a:avLst/>
          </a:prstGeom>
          <a:noFill/>
          <a:ln/>
        </p:spPr>
        <p:txBody>
          <a:bodyPr wrap="none" lIns="0" tIns="0" rIns="0" bIns="0" rtlCol="0" anchor="t"/>
          <a:lstStyle/>
          <a:p>
            <a:pPr marL="0" indent="0" algn="l">
              <a:lnSpc>
                <a:spcPts val="3600"/>
              </a:lnSpc>
              <a:buNone/>
            </a:pPr>
            <a:r>
              <a:rPr lang="en-US" sz="2250" b="1" dirty="0">
                <a:solidFill>
                  <a:srgbClr val="4A4A45"/>
                </a:solidFill>
                <a:latin typeface="Georgia" panose="02040502050405020303" pitchFamily="18" charset="0"/>
                <a:ea typeface="Lato Bold" pitchFamily="34" charset="-122"/>
                <a:cs typeface="Lato Bold" pitchFamily="34" charset="-120"/>
              </a:rPr>
              <a:t>3</a:t>
            </a:r>
            <a:endParaRPr lang="en-US" sz="2250" dirty="0">
              <a:latin typeface="Georgia" panose="02040502050405020303" pitchFamily="18" charset="0"/>
            </a:endParaRPr>
          </a:p>
        </p:txBody>
      </p:sp>
      <p:sp>
        <p:nvSpPr>
          <p:cNvPr id="15" name="Text 10"/>
          <p:cNvSpPr/>
          <p:nvPr/>
        </p:nvSpPr>
        <p:spPr>
          <a:xfrm>
            <a:off x="1935124" y="5459967"/>
            <a:ext cx="2766774" cy="301347"/>
          </a:xfrm>
          <a:prstGeom prst="rect">
            <a:avLst/>
          </a:prstGeom>
          <a:noFill/>
          <a:ln/>
        </p:spPr>
        <p:txBody>
          <a:bodyPr wrap="none" lIns="0" tIns="0" rIns="0" bIns="0" rtlCol="0" anchor="t"/>
          <a:lstStyle/>
          <a:p>
            <a:pPr marL="0" indent="0" algn="r">
              <a:lnSpc>
                <a:spcPts val="2350"/>
              </a:lnSpc>
              <a:buNone/>
            </a:pPr>
            <a:r>
              <a:rPr lang="en-US" sz="1850" b="1" dirty="0">
                <a:solidFill>
                  <a:srgbClr val="4A4A45"/>
                </a:solidFill>
                <a:latin typeface="Georgia" panose="02040502050405020303" pitchFamily="18" charset="0"/>
                <a:ea typeface="Lato Bold" pitchFamily="34" charset="-122"/>
                <a:cs typeface="Lato Bold" pitchFamily="34" charset="-120"/>
              </a:rPr>
              <a:t>Доступ до правосуддя</a:t>
            </a:r>
            <a:endParaRPr lang="en-US" sz="1850" dirty="0">
              <a:latin typeface="Georgia" panose="02040502050405020303" pitchFamily="18" charset="0"/>
            </a:endParaRPr>
          </a:p>
        </p:txBody>
      </p:sp>
      <p:sp>
        <p:nvSpPr>
          <p:cNvPr id="16" name="Text 11"/>
          <p:cNvSpPr/>
          <p:nvPr/>
        </p:nvSpPr>
        <p:spPr>
          <a:xfrm>
            <a:off x="674966" y="5876924"/>
            <a:ext cx="4026932" cy="2160270"/>
          </a:xfrm>
          <a:prstGeom prst="rect">
            <a:avLst/>
          </a:prstGeom>
          <a:noFill/>
          <a:ln/>
        </p:spPr>
        <p:txBody>
          <a:bodyPr wrap="square" lIns="0" tIns="0" rIns="0" bIns="0" rtlCol="0" anchor="t"/>
          <a:lstStyle/>
          <a:p>
            <a:pPr marL="0" indent="0" algn="r">
              <a:lnSpc>
                <a:spcPts val="2400"/>
              </a:lnSpc>
              <a:buNone/>
            </a:pPr>
            <a:r>
              <a:rPr lang="en-US" sz="1500" dirty="0">
                <a:solidFill>
                  <a:srgbClr val="4A4A45"/>
                </a:solidFill>
                <a:latin typeface="Georgia" panose="02040502050405020303" pitchFamily="18" charset="0"/>
                <a:ea typeface="Lato" pitchFamily="34" charset="-122"/>
                <a:cs typeface="Lato" pitchFamily="34" charset="-120"/>
              </a:rPr>
              <a:t>Недостатність судових гарантій від свавілля у питанні початку кримінального провадження перешкоджає захисту порушених прав людини, зокрема внаслідок унеможливлення судового захисту, передбаченого Конституцією України.</a:t>
            </a:r>
            <a:endParaRPr lang="en-US" sz="1500" dirty="0">
              <a:latin typeface="Georgia" panose="02040502050405020303" pitchFamily="18" charset="0"/>
            </a:endParaRPr>
          </a:p>
        </p:txBody>
      </p:sp>
      <p:pic>
        <p:nvPicPr>
          <p:cNvPr id="17" name="Image 3" descr="preencoded.png"/>
          <p:cNvPicPr>
            <a:picLocks noChangeAspect="1"/>
          </p:cNvPicPr>
          <p:nvPr/>
        </p:nvPicPr>
        <p:blipFill>
          <a:blip r:embed="rId7"/>
          <a:stretch>
            <a:fillRect/>
          </a:stretch>
        </p:blipFill>
        <p:spPr>
          <a:xfrm>
            <a:off x="4991101" y="2334171"/>
            <a:ext cx="4648081" cy="4648081"/>
          </a:xfrm>
          <a:prstGeom prst="rect">
            <a:avLst/>
          </a:prstGeom>
        </p:spPr>
      </p:pic>
      <p:sp>
        <p:nvSpPr>
          <p:cNvPr id="18" name="Text 12"/>
          <p:cNvSpPr/>
          <p:nvPr/>
        </p:nvSpPr>
        <p:spPr>
          <a:xfrm>
            <a:off x="6060125" y="5471413"/>
            <a:ext cx="288488" cy="360640"/>
          </a:xfrm>
          <a:prstGeom prst="rect">
            <a:avLst/>
          </a:prstGeom>
          <a:noFill/>
          <a:ln/>
        </p:spPr>
        <p:txBody>
          <a:bodyPr wrap="none" lIns="0" tIns="0" rIns="0" bIns="0" rtlCol="0" anchor="t"/>
          <a:lstStyle/>
          <a:p>
            <a:pPr marL="0" indent="0" algn="l">
              <a:lnSpc>
                <a:spcPts val="3600"/>
              </a:lnSpc>
              <a:buNone/>
            </a:pPr>
            <a:r>
              <a:rPr lang="en-US" sz="2250" b="1" dirty="0">
                <a:solidFill>
                  <a:srgbClr val="4A4A45"/>
                </a:solidFill>
                <a:latin typeface="Georgia" panose="02040502050405020303" pitchFamily="18" charset="0"/>
                <a:ea typeface="Lato Bold" pitchFamily="34" charset="-122"/>
                <a:cs typeface="Lato Bold" pitchFamily="34" charset="-120"/>
              </a:rPr>
              <a:t>4</a:t>
            </a:r>
            <a:endParaRPr lang="en-US" sz="2250" dirty="0">
              <a:latin typeface="Georgia" panose="02040502050405020303" pitchFamily="18" charset="0"/>
            </a:endParaRPr>
          </a:p>
        </p:txBody>
      </p:sp>
      <p:sp>
        <p:nvSpPr>
          <p:cNvPr id="19" name="Прямокутник 18"/>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від 17 червня 2020 року  № 4-р(II)/2020</a:t>
            </a:r>
          </a:p>
        </p:txBody>
      </p:sp>
      <p:sp>
        <p:nvSpPr>
          <p:cNvPr id="21" name="Прямоугольник 19">
            <a:extLst>
              <a:ext uri="{FF2B5EF4-FFF2-40B4-BE49-F238E27FC236}">
                <a16:creationId xmlns:a16="http://schemas.microsoft.com/office/drawing/2014/main" id="{94C0C6D2-F90C-F05F-B59E-6A2ED1E898B1}"/>
              </a:ext>
            </a:extLst>
          </p:cNvPr>
          <p:cNvSpPr/>
          <p:nvPr/>
        </p:nvSpPr>
        <p:spPr>
          <a:xfrm>
            <a:off x="13874471" y="195371"/>
            <a:ext cx="565968" cy="482353"/>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15</a:t>
            </a:r>
            <a:endParaRPr lang="uk-UA" sz="2400" dirty="0"/>
          </a:p>
        </p:txBody>
      </p:sp>
    </p:spTree>
    <p:extLst>
      <p:ext uri="{BB962C8B-B14F-4D97-AF65-F5344CB8AC3E}">
        <p14:creationId xmlns:p14="http://schemas.microsoft.com/office/powerpoint/2010/main" val="62514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646628" y="467322"/>
            <a:ext cx="13337143" cy="1341474"/>
          </a:xfrm>
          <a:prstGeom prst="rect">
            <a:avLst/>
          </a:prstGeom>
          <a:noFill/>
          <a:ln/>
        </p:spPr>
        <p:txBody>
          <a:bodyPr wrap="square" lIns="0" tIns="0" rIns="0" bIns="0" rtlCol="0" anchor="t"/>
          <a:lstStyle/>
          <a:p>
            <a:pPr algn="ctr"/>
            <a:r>
              <a:rPr lang="en-US" sz="2000" b="1" dirty="0">
                <a:solidFill>
                  <a:srgbClr val="282824"/>
                </a:solidFill>
                <a:latin typeface="Georgia" panose="02040502050405020303" pitchFamily="18" charset="0"/>
                <a:ea typeface="Lato Bold" pitchFamily="34" charset="-122"/>
                <a:cs typeface="Lato Bold" pitchFamily="34" charset="-120"/>
              </a:rPr>
              <a:t>Рішення </a:t>
            </a:r>
            <a:r>
              <a:rPr lang="uk-UA" sz="2000" b="1" dirty="0">
                <a:solidFill>
                  <a:srgbClr val="282824"/>
                </a:solidFill>
                <a:latin typeface="Georgia" panose="02040502050405020303" pitchFamily="18" charset="0"/>
                <a:ea typeface="Lato Bold" pitchFamily="34" charset="-122"/>
                <a:cs typeface="Lato Bold" pitchFamily="34" charset="-120"/>
              </a:rPr>
              <a:t>Другого сенату КСУ у справі за конституційною скаргою Кротюка Олександра Володимировича щодо відповідності Конституції України (конституційності) пункту 4 </a:t>
            </a:r>
            <a:endParaRPr lang="uk-UA" sz="2000" b="1" dirty="0" smtClean="0">
              <a:solidFill>
                <a:srgbClr val="282824"/>
              </a:solidFill>
              <a:latin typeface="Georgia" panose="02040502050405020303" pitchFamily="18" charset="0"/>
              <a:ea typeface="Lato Bold" pitchFamily="34" charset="-122"/>
              <a:cs typeface="Lato Bold" pitchFamily="34" charset="-120"/>
            </a:endParaRPr>
          </a:p>
          <a:p>
            <a:pPr algn="ctr"/>
            <a:r>
              <a:rPr lang="uk-UA" sz="2000" b="1" dirty="0" smtClean="0">
                <a:solidFill>
                  <a:srgbClr val="282824"/>
                </a:solidFill>
                <a:latin typeface="Georgia" panose="02040502050405020303" pitchFamily="18" charset="0"/>
                <a:ea typeface="Lato Bold" pitchFamily="34" charset="-122"/>
                <a:cs typeface="Lato Bold" pitchFamily="34" charset="-120"/>
              </a:rPr>
              <a:t>частини </a:t>
            </a:r>
            <a:r>
              <a:rPr lang="uk-UA" sz="2000" b="1" dirty="0">
                <a:solidFill>
                  <a:srgbClr val="282824"/>
                </a:solidFill>
                <a:latin typeface="Georgia" panose="02040502050405020303" pitchFamily="18" charset="0"/>
                <a:ea typeface="Lato Bold" pitchFamily="34" charset="-122"/>
                <a:cs typeface="Lato Bold" pitchFamily="34" charset="-120"/>
              </a:rPr>
              <a:t>першої статті 284 Кримінального процесуального кодексу України </a:t>
            </a:r>
            <a:endParaRPr lang="uk-UA" sz="2000" b="1" dirty="0" smtClean="0">
              <a:solidFill>
                <a:srgbClr val="282824"/>
              </a:solidFill>
              <a:latin typeface="Georgia" panose="02040502050405020303" pitchFamily="18" charset="0"/>
              <a:ea typeface="Lato Bold" pitchFamily="34" charset="-122"/>
              <a:cs typeface="Lato Bold" pitchFamily="34" charset="-120"/>
            </a:endParaRPr>
          </a:p>
          <a:p>
            <a:pPr algn="ctr"/>
            <a:r>
              <a:rPr lang="uk-UA" sz="2000" b="1" dirty="0" smtClean="0">
                <a:solidFill>
                  <a:srgbClr val="282824"/>
                </a:solidFill>
                <a:latin typeface="Georgia" panose="02040502050405020303" pitchFamily="18" charset="0"/>
                <a:ea typeface="Lato Bold" pitchFamily="34" charset="-122"/>
                <a:cs typeface="Lato Bold" pitchFamily="34" charset="-120"/>
              </a:rPr>
              <a:t>(</a:t>
            </a:r>
            <a:r>
              <a:rPr lang="uk-UA" sz="2000" b="1" dirty="0">
                <a:solidFill>
                  <a:srgbClr val="282824"/>
                </a:solidFill>
                <a:latin typeface="Georgia" panose="02040502050405020303" pitchFamily="18" charset="0"/>
                <a:ea typeface="Lato Bold" pitchFamily="34" charset="-122"/>
                <a:cs typeface="Lato Bold" pitchFamily="34" charset="-120"/>
              </a:rPr>
              <a:t>справа щодо презумпції невинуватості) від 08 червня 2022 року  № 3-р(II)/2022</a:t>
            </a:r>
            <a:endParaRPr lang="en-US" sz="2000" b="1" dirty="0">
              <a:solidFill>
                <a:srgbClr val="282824"/>
              </a:solidFill>
              <a:latin typeface="Georgia" panose="02040502050405020303" pitchFamily="18" charset="0"/>
              <a:ea typeface="Lato Bold" pitchFamily="34" charset="-122"/>
              <a:cs typeface="Lato Bold" pitchFamily="34" charset="-120"/>
            </a:endParaRPr>
          </a:p>
        </p:txBody>
      </p:sp>
      <p:sp>
        <p:nvSpPr>
          <p:cNvPr id="3" name="Shape 1"/>
          <p:cNvSpPr/>
          <p:nvPr/>
        </p:nvSpPr>
        <p:spPr>
          <a:xfrm>
            <a:off x="646628" y="1808798"/>
            <a:ext cx="4322564" cy="4013954"/>
          </a:xfrm>
          <a:prstGeom prst="roundRect">
            <a:avLst>
              <a:gd name="adj" fmla="val 691"/>
            </a:avLst>
          </a:prstGeom>
          <a:ln/>
          <a:effectLst>
            <a:innerShdw blurRad="114300">
              <a:prstClr val="black"/>
            </a:innerShdw>
          </a:effectLst>
        </p:spPr>
        <p:style>
          <a:lnRef idx="2">
            <a:schemeClr val="dk1"/>
          </a:lnRef>
          <a:fillRef idx="1">
            <a:schemeClr val="lt1"/>
          </a:fillRef>
          <a:effectRef idx="0">
            <a:schemeClr val="dk1"/>
          </a:effectRef>
          <a:fontRef idx="minor">
            <a:schemeClr val="dk1"/>
          </a:fontRef>
        </p:style>
      </p:sp>
      <p:sp>
        <p:nvSpPr>
          <p:cNvPr id="4" name="Text 2"/>
          <p:cNvSpPr/>
          <p:nvPr/>
        </p:nvSpPr>
        <p:spPr>
          <a:xfrm>
            <a:off x="1038701" y="1993463"/>
            <a:ext cx="3538299" cy="288727"/>
          </a:xfrm>
          <a:prstGeom prst="rect">
            <a:avLst/>
          </a:prstGeom>
          <a:noFill/>
          <a:ln/>
        </p:spPr>
        <p:txBody>
          <a:bodyPr wrap="none" lIns="0" tIns="0" rIns="0" bIns="0" rtlCol="0" anchor="t"/>
          <a:lstStyle/>
          <a:p>
            <a:pPr marL="0" indent="0" algn="ctr">
              <a:lnSpc>
                <a:spcPts val="2250"/>
              </a:lnSpc>
              <a:buNone/>
            </a:pPr>
            <a:r>
              <a:rPr lang="en-US" sz="1800" b="1" dirty="0">
                <a:solidFill>
                  <a:srgbClr val="4A4A45"/>
                </a:solidFill>
                <a:latin typeface="Georgia" panose="02040502050405020303" pitchFamily="18" charset="0"/>
                <a:ea typeface="Lato Bold" pitchFamily="34" charset="-122"/>
                <a:cs typeface="Lato Bold" pitchFamily="34" charset="-120"/>
              </a:rPr>
              <a:t>Визнання неконституційним</a:t>
            </a:r>
            <a:endParaRPr lang="en-US" sz="1800" dirty="0">
              <a:latin typeface="Georgia" panose="02040502050405020303" pitchFamily="18" charset="0"/>
            </a:endParaRPr>
          </a:p>
        </p:txBody>
      </p:sp>
      <p:sp>
        <p:nvSpPr>
          <p:cNvPr id="5" name="Text 3"/>
          <p:cNvSpPr/>
          <p:nvPr/>
        </p:nvSpPr>
        <p:spPr>
          <a:xfrm>
            <a:off x="831294" y="2393037"/>
            <a:ext cx="3953232" cy="2069425"/>
          </a:xfrm>
          <a:prstGeom prst="rect">
            <a:avLst/>
          </a:prstGeom>
          <a:noFill/>
          <a:ln/>
        </p:spPr>
        <p:txBody>
          <a:bodyPr wrap="square" lIns="0" tIns="0" rIns="0" bIns="0" rtlCol="0" anchor="t"/>
          <a:lstStyle/>
          <a:p>
            <a:pPr marL="0" indent="0" algn="ctr">
              <a:lnSpc>
                <a:spcPts val="2300"/>
              </a:lnSpc>
              <a:buNone/>
            </a:pPr>
            <a:r>
              <a:rPr lang="en-US" sz="1450" dirty="0">
                <a:solidFill>
                  <a:srgbClr val="4A4A45"/>
                </a:solidFill>
                <a:latin typeface="Georgia" panose="02040502050405020303" pitchFamily="18" charset="0"/>
                <a:ea typeface="Lato" pitchFamily="34" charset="-122"/>
                <a:cs typeface="Lato" pitchFamily="34" charset="-120"/>
              </a:rPr>
              <a:t>Визнано неконституційним пункт 4 частини першої статті 284 КПК України, який передбачав закриття кримінального провадження в разі, якщо набрав чинності закон, яким скасована кримінальна відповідальність за діяння, вчинене особою.</a:t>
            </a:r>
            <a:endParaRPr lang="en-US" sz="1450" dirty="0">
              <a:latin typeface="Georgia" panose="02040502050405020303" pitchFamily="18" charset="0"/>
            </a:endParaRPr>
          </a:p>
        </p:txBody>
      </p:sp>
      <p:sp>
        <p:nvSpPr>
          <p:cNvPr id="6" name="Shape 4"/>
          <p:cNvSpPr/>
          <p:nvPr/>
        </p:nvSpPr>
        <p:spPr>
          <a:xfrm>
            <a:off x="5153858" y="1808798"/>
            <a:ext cx="4322564" cy="4013954"/>
          </a:xfrm>
          <a:prstGeom prst="roundRect">
            <a:avLst>
              <a:gd name="adj" fmla="val 691"/>
            </a:avLst>
          </a:prstGeom>
          <a:ln/>
          <a:effectLst>
            <a:innerShdw blurRad="114300">
              <a:prstClr val="black"/>
            </a:innerShdw>
          </a:effectLst>
        </p:spPr>
        <p:style>
          <a:lnRef idx="2">
            <a:schemeClr val="dk1"/>
          </a:lnRef>
          <a:fillRef idx="1">
            <a:schemeClr val="lt1"/>
          </a:fillRef>
          <a:effectRef idx="0">
            <a:schemeClr val="dk1"/>
          </a:effectRef>
          <a:fontRef idx="minor">
            <a:schemeClr val="dk1"/>
          </a:fontRef>
        </p:style>
      </p:sp>
      <p:sp>
        <p:nvSpPr>
          <p:cNvPr id="7" name="Text 5"/>
          <p:cNvSpPr/>
          <p:nvPr/>
        </p:nvSpPr>
        <p:spPr>
          <a:xfrm>
            <a:off x="5338524" y="1993463"/>
            <a:ext cx="3953232" cy="577453"/>
          </a:xfrm>
          <a:prstGeom prst="rect">
            <a:avLst/>
          </a:prstGeom>
          <a:noFill/>
          <a:ln/>
        </p:spPr>
        <p:txBody>
          <a:bodyPr wrap="square" lIns="0" tIns="0" rIns="0" bIns="0" rtlCol="0" anchor="t"/>
          <a:lstStyle/>
          <a:p>
            <a:pPr marL="0" indent="0" algn="ctr">
              <a:lnSpc>
                <a:spcPts val="2250"/>
              </a:lnSpc>
              <a:buNone/>
            </a:pPr>
            <a:r>
              <a:rPr lang="en-US" sz="1800" b="1" dirty="0">
                <a:solidFill>
                  <a:srgbClr val="4A4A45"/>
                </a:solidFill>
                <a:latin typeface="Georgia" panose="02040502050405020303" pitchFamily="18" charset="0"/>
                <a:ea typeface="Lato Bold" pitchFamily="34" charset="-122"/>
                <a:cs typeface="Lato Bold" pitchFamily="34" charset="-120"/>
              </a:rPr>
              <a:t>Універсальність презумпції невинуватості</a:t>
            </a:r>
            <a:endParaRPr lang="en-US" sz="1800" dirty="0">
              <a:latin typeface="Georgia" panose="02040502050405020303" pitchFamily="18" charset="0"/>
            </a:endParaRPr>
          </a:p>
        </p:txBody>
      </p:sp>
      <p:sp>
        <p:nvSpPr>
          <p:cNvPr id="8" name="Text 6"/>
          <p:cNvSpPr/>
          <p:nvPr/>
        </p:nvSpPr>
        <p:spPr>
          <a:xfrm>
            <a:off x="5338524" y="2681764"/>
            <a:ext cx="3953232" cy="2956322"/>
          </a:xfrm>
          <a:prstGeom prst="rect">
            <a:avLst/>
          </a:prstGeom>
          <a:noFill/>
          <a:ln/>
        </p:spPr>
        <p:txBody>
          <a:bodyPr wrap="square" lIns="0" tIns="0" rIns="0" bIns="0" rtlCol="0" anchor="t"/>
          <a:lstStyle/>
          <a:p>
            <a:pPr marL="0" indent="0" algn="ctr">
              <a:lnSpc>
                <a:spcPts val="2300"/>
              </a:lnSpc>
              <a:buNone/>
            </a:pPr>
            <a:r>
              <a:rPr lang="en-US" sz="1450" dirty="0">
                <a:solidFill>
                  <a:srgbClr val="4A4A45"/>
                </a:solidFill>
                <a:latin typeface="Georgia" panose="02040502050405020303" pitchFamily="18" charset="0"/>
                <a:ea typeface="Lato" pitchFamily="34" charset="-122"/>
                <a:cs typeface="Lato" pitchFamily="34" charset="-120"/>
              </a:rPr>
              <a:t>Конституційний принцип презумпції невинуватості є багатоаспектним, діє на всіх стадіях кримінального провадження та навіть після його завершення. Презумпція стосовно непричетності особи до вчинення кримінального правопорушення має універсальний характер, поширюється на всі сфери суспільного життя особи та діє доти, доки її не спростовано належним чином.</a:t>
            </a:r>
            <a:endParaRPr lang="en-US" sz="1450" dirty="0">
              <a:latin typeface="Georgia" panose="02040502050405020303" pitchFamily="18" charset="0"/>
            </a:endParaRPr>
          </a:p>
        </p:txBody>
      </p:sp>
      <p:sp>
        <p:nvSpPr>
          <p:cNvPr id="9" name="Shape 7"/>
          <p:cNvSpPr/>
          <p:nvPr/>
        </p:nvSpPr>
        <p:spPr>
          <a:xfrm>
            <a:off x="9661088" y="1808798"/>
            <a:ext cx="4322564" cy="4013954"/>
          </a:xfrm>
          <a:prstGeom prst="roundRect">
            <a:avLst>
              <a:gd name="adj" fmla="val 691"/>
            </a:avLst>
          </a:prstGeom>
          <a:ln/>
          <a:effectLst>
            <a:innerShdw blurRad="114300">
              <a:prstClr val="black"/>
            </a:innerShdw>
          </a:effectLst>
        </p:spPr>
        <p:style>
          <a:lnRef idx="2">
            <a:schemeClr val="dk1"/>
          </a:lnRef>
          <a:fillRef idx="1">
            <a:schemeClr val="lt1"/>
          </a:fillRef>
          <a:effectRef idx="0">
            <a:schemeClr val="dk1"/>
          </a:effectRef>
          <a:fontRef idx="minor">
            <a:schemeClr val="dk1"/>
          </a:fontRef>
        </p:style>
      </p:sp>
      <p:sp>
        <p:nvSpPr>
          <p:cNvPr id="10" name="Text 8"/>
          <p:cNvSpPr/>
          <p:nvPr/>
        </p:nvSpPr>
        <p:spPr>
          <a:xfrm>
            <a:off x="10481667" y="1993463"/>
            <a:ext cx="2681407" cy="288727"/>
          </a:xfrm>
          <a:prstGeom prst="rect">
            <a:avLst/>
          </a:prstGeom>
          <a:noFill/>
          <a:ln/>
        </p:spPr>
        <p:txBody>
          <a:bodyPr wrap="none" lIns="0" tIns="0" rIns="0" bIns="0" rtlCol="0" anchor="t"/>
          <a:lstStyle/>
          <a:p>
            <a:pPr marL="0" indent="0" algn="ctr">
              <a:lnSpc>
                <a:spcPts val="2250"/>
              </a:lnSpc>
              <a:buNone/>
            </a:pPr>
            <a:r>
              <a:rPr lang="en-US" sz="1800" b="1" dirty="0">
                <a:solidFill>
                  <a:srgbClr val="4A4A45"/>
                </a:solidFill>
                <a:latin typeface="Georgia" panose="02040502050405020303" pitchFamily="18" charset="0"/>
                <a:ea typeface="Lato Bold" pitchFamily="34" charset="-122"/>
                <a:cs typeface="Lato Bold" pitchFamily="34" charset="-120"/>
              </a:rPr>
              <a:t>Право на реабілітацію</a:t>
            </a:r>
            <a:endParaRPr lang="en-US" sz="1800" dirty="0">
              <a:latin typeface="Georgia" panose="02040502050405020303" pitchFamily="18" charset="0"/>
            </a:endParaRPr>
          </a:p>
        </p:txBody>
      </p:sp>
      <p:sp>
        <p:nvSpPr>
          <p:cNvPr id="11" name="Text 9"/>
          <p:cNvSpPr/>
          <p:nvPr/>
        </p:nvSpPr>
        <p:spPr>
          <a:xfrm>
            <a:off x="9845754" y="2393037"/>
            <a:ext cx="3953232" cy="2660690"/>
          </a:xfrm>
          <a:prstGeom prst="rect">
            <a:avLst/>
          </a:prstGeom>
          <a:noFill/>
          <a:ln/>
        </p:spPr>
        <p:txBody>
          <a:bodyPr wrap="square" lIns="0" tIns="0" rIns="0" bIns="0" rtlCol="0" anchor="t"/>
          <a:lstStyle/>
          <a:p>
            <a:pPr marL="0" indent="0" algn="ctr">
              <a:lnSpc>
                <a:spcPts val="2300"/>
              </a:lnSpc>
              <a:buNone/>
            </a:pPr>
            <a:r>
              <a:rPr lang="en-US" sz="1450" dirty="0">
                <a:solidFill>
                  <a:srgbClr val="4A4A45"/>
                </a:solidFill>
                <a:latin typeface="Georgia" panose="02040502050405020303" pitchFamily="18" charset="0"/>
                <a:ea typeface="Lato" pitchFamily="34" charset="-122"/>
                <a:cs typeface="Lato" pitchFamily="34" charset="-120"/>
              </a:rPr>
              <a:t>Особі, стосовно якої закрито кримінальне провадження за нереабілітаційною підставою, має бути гарантоване право на ефективний судовий захист, що полягає в можливості звернутися до суду щодо перевірки та оцінки законності й обґрунтованості ухвалених у кримінальному провадженні процесуальних рішень.</a:t>
            </a:r>
            <a:endParaRPr lang="en-US" sz="1450" dirty="0">
              <a:latin typeface="Georgia" panose="02040502050405020303" pitchFamily="18" charset="0"/>
            </a:endParaRPr>
          </a:p>
        </p:txBody>
      </p:sp>
      <p:sp>
        <p:nvSpPr>
          <p:cNvPr id="12" name="Shape 10"/>
          <p:cNvSpPr/>
          <p:nvPr/>
        </p:nvSpPr>
        <p:spPr>
          <a:xfrm>
            <a:off x="646628" y="6007418"/>
            <a:ext cx="13337143" cy="1360170"/>
          </a:xfrm>
          <a:prstGeom prst="roundRect">
            <a:avLst>
              <a:gd name="adj" fmla="val 2038"/>
            </a:avLst>
          </a:prstGeom>
          <a:ln/>
          <a:effectLst>
            <a:innerShdw blurRad="114300">
              <a:prstClr val="black"/>
            </a:innerShdw>
          </a:effectLst>
        </p:spPr>
        <p:style>
          <a:lnRef idx="2">
            <a:schemeClr val="dk1"/>
          </a:lnRef>
          <a:fillRef idx="1">
            <a:schemeClr val="lt1"/>
          </a:fillRef>
          <a:effectRef idx="0">
            <a:schemeClr val="dk1"/>
          </a:effectRef>
          <a:fontRef idx="minor">
            <a:schemeClr val="dk1"/>
          </a:fontRef>
        </p:style>
      </p:sp>
      <p:sp>
        <p:nvSpPr>
          <p:cNvPr id="13" name="Text 11"/>
          <p:cNvSpPr/>
          <p:nvPr/>
        </p:nvSpPr>
        <p:spPr>
          <a:xfrm>
            <a:off x="5778698" y="6192083"/>
            <a:ext cx="3072884" cy="288727"/>
          </a:xfrm>
          <a:prstGeom prst="rect">
            <a:avLst/>
          </a:prstGeom>
          <a:noFill/>
          <a:ln/>
        </p:spPr>
        <p:txBody>
          <a:bodyPr wrap="none" lIns="0" tIns="0" rIns="0" bIns="0" rtlCol="0" anchor="t"/>
          <a:lstStyle/>
          <a:p>
            <a:pPr marL="0" indent="0" algn="ctr">
              <a:lnSpc>
                <a:spcPts val="2250"/>
              </a:lnSpc>
              <a:buNone/>
            </a:pPr>
            <a:r>
              <a:rPr lang="en-US" sz="1800" b="1" dirty="0">
                <a:solidFill>
                  <a:srgbClr val="4A4A45"/>
                </a:solidFill>
                <a:latin typeface="Georgia" panose="02040502050405020303" pitchFamily="18" charset="0"/>
                <a:ea typeface="Lato Bold" pitchFamily="34" charset="-122"/>
                <a:cs typeface="Lato Bold" pitchFamily="34" charset="-120"/>
              </a:rPr>
              <a:t>Необхідність згоди особи</a:t>
            </a:r>
            <a:endParaRPr lang="en-US" sz="1800" dirty="0">
              <a:latin typeface="Georgia" panose="02040502050405020303" pitchFamily="18" charset="0"/>
            </a:endParaRPr>
          </a:p>
        </p:txBody>
      </p:sp>
      <p:sp>
        <p:nvSpPr>
          <p:cNvPr id="14" name="Text 12"/>
          <p:cNvSpPr/>
          <p:nvPr/>
        </p:nvSpPr>
        <p:spPr>
          <a:xfrm>
            <a:off x="831294" y="6591657"/>
            <a:ext cx="12967811" cy="591264"/>
          </a:xfrm>
          <a:prstGeom prst="rect">
            <a:avLst/>
          </a:prstGeom>
          <a:noFill/>
          <a:ln/>
        </p:spPr>
        <p:txBody>
          <a:bodyPr wrap="square" lIns="0" tIns="0" rIns="0" bIns="0" rtlCol="0" anchor="t"/>
          <a:lstStyle/>
          <a:p>
            <a:pPr marL="0" indent="0" algn="ctr">
              <a:lnSpc>
                <a:spcPts val="2300"/>
              </a:lnSpc>
              <a:buNone/>
            </a:pPr>
            <a:r>
              <a:rPr lang="en-US" sz="1450" dirty="0">
                <a:solidFill>
                  <a:srgbClr val="4A4A45"/>
                </a:solidFill>
                <a:latin typeface="Georgia" panose="02040502050405020303" pitchFamily="18" charset="0"/>
                <a:ea typeface="Lato" pitchFamily="34" charset="-122"/>
                <a:cs typeface="Lato" pitchFamily="34" charset="-120"/>
              </a:rPr>
              <a:t>Згідно з принципом верховенства права надання згоди особою на закриття стосовно неї кримінального провадження у зв'язку з декриміналізацією діяння обов'язкове, оскільки це є умовою здійснення її права викласти свою позицію стосовно власної невинуватості.</a:t>
            </a:r>
            <a:endParaRPr lang="en-US" sz="1450" dirty="0">
              <a:latin typeface="Georgia" panose="02040502050405020303" pitchFamily="18" charset="0"/>
            </a:endParaRPr>
          </a:p>
        </p:txBody>
      </p:sp>
      <p:sp>
        <p:nvSpPr>
          <p:cNvPr id="15" name="Прямокутник 14"/>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від 08 червня 2022 року  № 3-р(II)/2022</a:t>
            </a:r>
          </a:p>
        </p:txBody>
      </p:sp>
      <p:sp>
        <p:nvSpPr>
          <p:cNvPr id="17"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457772"/>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16</a:t>
            </a:r>
            <a:endParaRPr lang="uk-UA" sz="2400" dirty="0"/>
          </a:p>
        </p:txBody>
      </p:sp>
    </p:spTree>
    <p:extLst>
      <p:ext uri="{BB962C8B-B14F-4D97-AF65-F5344CB8AC3E}">
        <p14:creationId xmlns:p14="http://schemas.microsoft.com/office/powerpoint/2010/main" val="3629298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678775" y="563941"/>
            <a:ext cx="13272849" cy="1769328"/>
          </a:xfrm>
          <a:prstGeom prst="rect">
            <a:avLst/>
          </a:prstGeom>
          <a:noFill/>
          <a:ln/>
        </p:spPr>
        <p:txBody>
          <a:bodyPr wrap="square" lIns="0" tIns="0" rIns="0" bIns="0" rtlCol="0" anchor="t"/>
          <a:lstStyle/>
          <a:p>
            <a:pPr algn="ctr"/>
            <a:r>
              <a:rPr lang="uk-UA" sz="2600" b="1" i="1" dirty="0" smtClean="0"/>
              <a:t>Рішення Другого </a:t>
            </a:r>
            <a:r>
              <a:rPr lang="uk-UA" sz="2600" b="1" i="1" dirty="0"/>
              <a:t>сенату КСУ у справі за конституційною скаргою Плескач Ганни Григорівни щодо відповідності Конституції України (конституційності) окремого припису частини першої статті 459 </a:t>
            </a:r>
            <a:r>
              <a:rPr lang="uk-UA" sz="2600" b="1" i="1" dirty="0" smtClean="0"/>
              <a:t>КПК України </a:t>
            </a:r>
          </a:p>
          <a:p>
            <a:pPr algn="ctr"/>
            <a:r>
              <a:rPr lang="uk-UA" sz="2600" b="1" i="1" dirty="0" smtClean="0"/>
              <a:t>від </a:t>
            </a:r>
            <a:r>
              <a:rPr lang="uk-UA" sz="2600" b="1" i="1" dirty="0"/>
              <a:t>10 квітня 2024 </a:t>
            </a:r>
            <a:r>
              <a:rPr lang="uk-UA" sz="2600" b="1" i="1" dirty="0" smtClean="0"/>
              <a:t>року № </a:t>
            </a:r>
            <a:r>
              <a:rPr lang="uk-UA" sz="2600" b="1" i="1" dirty="0"/>
              <a:t>5-р(II)/2024</a:t>
            </a:r>
            <a:endParaRPr lang="en-US" sz="2600" dirty="0">
              <a:latin typeface="Georgia" panose="02040502050405020303" pitchFamily="18" charset="0"/>
            </a:endParaRPr>
          </a:p>
        </p:txBody>
      </p:sp>
      <p:pic>
        <p:nvPicPr>
          <p:cNvPr id="3" name="Image 0" descr="preencoded.png"/>
          <p:cNvPicPr>
            <a:picLocks noChangeAspect="1"/>
          </p:cNvPicPr>
          <p:nvPr/>
        </p:nvPicPr>
        <p:blipFill>
          <a:blip r:embed="rId4"/>
          <a:stretch>
            <a:fillRect/>
          </a:stretch>
        </p:blipFill>
        <p:spPr>
          <a:xfrm>
            <a:off x="678775" y="2216825"/>
            <a:ext cx="3318153" cy="775811"/>
          </a:xfrm>
          <a:prstGeom prst="ellipse">
            <a:avLst/>
          </a:prstGeom>
          <a:ln>
            <a:noFill/>
          </a:ln>
          <a:effectLst>
            <a:outerShdw blurRad="50800" dist="50800" dir="5400000" algn="ctr" rotWithShape="0">
              <a:srgbClr val="000000">
                <a:alpha val="43137"/>
              </a:srgbClr>
            </a:outerShdw>
            <a:softEdge rad="112500"/>
          </a:effectLst>
        </p:spPr>
      </p:pic>
      <p:sp>
        <p:nvSpPr>
          <p:cNvPr id="4" name="Text 1"/>
          <p:cNvSpPr/>
          <p:nvPr/>
        </p:nvSpPr>
        <p:spPr>
          <a:xfrm>
            <a:off x="1088106" y="3283506"/>
            <a:ext cx="2424351" cy="303014"/>
          </a:xfrm>
          <a:prstGeom prst="rect">
            <a:avLst/>
          </a:prstGeom>
          <a:noFill/>
          <a:ln/>
        </p:spPr>
        <p:txBody>
          <a:bodyPr wrap="none" lIns="0" tIns="0" rIns="0" bIns="0" rtlCol="0" anchor="t"/>
          <a:lstStyle/>
          <a:p>
            <a:pPr marL="0" indent="0" algn="ctr">
              <a:lnSpc>
                <a:spcPts val="2350"/>
              </a:lnSpc>
              <a:buNone/>
            </a:pPr>
            <a:r>
              <a:rPr lang="en-US" sz="1600" b="1" dirty="0">
                <a:solidFill>
                  <a:srgbClr val="4A4A45"/>
                </a:solidFill>
                <a:latin typeface="Georgia" panose="02040502050405020303" pitchFamily="18" charset="0"/>
                <a:ea typeface="Lato Bold" pitchFamily="34" charset="-122"/>
                <a:cs typeface="Lato Bold" pitchFamily="34" charset="-120"/>
              </a:rPr>
              <a:t>Суть рішення КСУ</a:t>
            </a:r>
            <a:endParaRPr lang="en-US" sz="1600" dirty="0">
              <a:latin typeface="Georgia" panose="02040502050405020303" pitchFamily="18" charset="0"/>
            </a:endParaRPr>
          </a:p>
        </p:txBody>
      </p:sp>
      <p:sp>
        <p:nvSpPr>
          <p:cNvPr id="5" name="Text 2"/>
          <p:cNvSpPr/>
          <p:nvPr/>
        </p:nvSpPr>
        <p:spPr>
          <a:xfrm>
            <a:off x="872727" y="3986153"/>
            <a:ext cx="2930247" cy="3413046"/>
          </a:xfrm>
          <a:prstGeom prst="rect">
            <a:avLst/>
          </a:prstGeom>
          <a:noFill/>
          <a:ln/>
        </p:spPr>
        <p:txBody>
          <a:bodyPr wrap="square" lIns="0" tIns="0" rIns="0" bIns="0" rtlCol="0" anchor="t"/>
          <a:lstStyle/>
          <a:p>
            <a:pPr marL="0" indent="0" algn="just">
              <a:lnSpc>
                <a:spcPts val="2400"/>
              </a:lnSpc>
              <a:buNone/>
            </a:pPr>
            <a:r>
              <a:rPr lang="en-US" sz="1400" dirty="0">
                <a:solidFill>
                  <a:srgbClr val="4A4A45"/>
                </a:solidFill>
                <a:latin typeface="Georgia" panose="02040502050405020303" pitchFamily="18" charset="0"/>
                <a:ea typeface="Lato" pitchFamily="34" charset="-122"/>
                <a:cs typeface="Lato" pitchFamily="34" charset="-120"/>
              </a:rPr>
              <a:t>Конституційний Суд України визнав таким, що відповідає Конституції України, окремий припис частини першої статті 459 </a:t>
            </a:r>
            <a:r>
              <a:rPr lang="uk-UA" sz="1400" dirty="0" smtClean="0">
                <a:solidFill>
                  <a:srgbClr val="4A4A45"/>
                </a:solidFill>
                <a:latin typeface="Georgia" panose="02040502050405020303" pitchFamily="18" charset="0"/>
                <a:ea typeface="Lato" pitchFamily="34" charset="-122"/>
                <a:cs typeface="Lato" pitchFamily="34" charset="-120"/>
              </a:rPr>
              <a:t>КПК </a:t>
            </a:r>
            <a:r>
              <a:rPr lang="en-US" sz="1400" dirty="0" smtClean="0">
                <a:solidFill>
                  <a:srgbClr val="4A4A45"/>
                </a:solidFill>
                <a:latin typeface="Georgia" panose="02040502050405020303" pitchFamily="18" charset="0"/>
                <a:ea typeface="Lato" pitchFamily="34" charset="-122"/>
                <a:cs typeface="Lato" pitchFamily="34" charset="-120"/>
              </a:rPr>
              <a:t>України</a:t>
            </a:r>
            <a:r>
              <a:rPr lang="en-US" sz="1400" dirty="0">
                <a:solidFill>
                  <a:srgbClr val="4A4A45"/>
                </a:solidFill>
                <a:latin typeface="Georgia" panose="02040502050405020303" pitchFamily="18" charset="0"/>
                <a:ea typeface="Lato" pitchFamily="34" charset="-122"/>
                <a:cs typeface="Lato" pitchFamily="34" charset="-120"/>
              </a:rPr>
              <a:t>, за яким "судові рішення, що набрали законної сили, можуть бути переглянуті за нововиявленими обставинами".</a:t>
            </a:r>
            <a:endParaRPr lang="en-US" sz="1400" dirty="0">
              <a:latin typeface="Georgia" panose="02040502050405020303" pitchFamily="18" charset="0"/>
            </a:endParaRPr>
          </a:p>
        </p:txBody>
      </p:sp>
      <p:pic>
        <p:nvPicPr>
          <p:cNvPr id="6" name="Image 1" descr="preencoded.png"/>
          <p:cNvPicPr>
            <a:picLocks noChangeAspect="1"/>
          </p:cNvPicPr>
          <p:nvPr/>
        </p:nvPicPr>
        <p:blipFill>
          <a:blip r:embed="rId5"/>
          <a:stretch>
            <a:fillRect/>
          </a:stretch>
        </p:blipFill>
        <p:spPr>
          <a:xfrm>
            <a:off x="3996928" y="2216825"/>
            <a:ext cx="3318272" cy="775811"/>
          </a:xfrm>
          <a:prstGeom prst="ellipse">
            <a:avLst/>
          </a:prstGeom>
          <a:ln>
            <a:noFill/>
          </a:ln>
          <a:effectLst>
            <a:outerShdw blurRad="50800" dist="50800" dir="5400000" algn="ctr" rotWithShape="0">
              <a:srgbClr val="000000">
                <a:alpha val="43137"/>
              </a:srgbClr>
            </a:outerShdw>
            <a:softEdge rad="112500"/>
          </a:effectLst>
        </p:spPr>
      </p:pic>
      <p:sp>
        <p:nvSpPr>
          <p:cNvPr id="7" name="Text 3"/>
          <p:cNvSpPr/>
          <p:nvPr/>
        </p:nvSpPr>
        <p:spPr>
          <a:xfrm>
            <a:off x="4190881" y="3283506"/>
            <a:ext cx="2930366" cy="909042"/>
          </a:xfrm>
          <a:prstGeom prst="rect">
            <a:avLst/>
          </a:prstGeom>
          <a:noFill/>
          <a:ln/>
        </p:spPr>
        <p:txBody>
          <a:bodyPr wrap="square" lIns="0" tIns="0" rIns="0" bIns="0" rtlCol="0" anchor="t"/>
          <a:lstStyle/>
          <a:p>
            <a:pPr marL="0" indent="0" algn="ctr">
              <a:lnSpc>
                <a:spcPts val="2350"/>
              </a:lnSpc>
              <a:buNone/>
            </a:pPr>
            <a:r>
              <a:rPr lang="en-US" sz="1600" b="1" dirty="0">
                <a:solidFill>
                  <a:srgbClr val="4A4A45"/>
                </a:solidFill>
                <a:latin typeface="Georgia" panose="02040502050405020303" pitchFamily="18" charset="0"/>
                <a:ea typeface="Lato Bold" pitchFamily="34" charset="-122"/>
                <a:cs typeface="Lato Bold" pitchFamily="34" charset="-120"/>
              </a:rPr>
              <a:t>Визначення нововиявлених обставин</a:t>
            </a:r>
            <a:endParaRPr lang="en-US" sz="1600" dirty="0">
              <a:latin typeface="Georgia" panose="02040502050405020303" pitchFamily="18" charset="0"/>
            </a:endParaRPr>
          </a:p>
        </p:txBody>
      </p:sp>
      <p:sp>
        <p:nvSpPr>
          <p:cNvPr id="8" name="Text 4"/>
          <p:cNvSpPr/>
          <p:nvPr/>
        </p:nvSpPr>
        <p:spPr>
          <a:xfrm>
            <a:off x="4190881" y="3986153"/>
            <a:ext cx="2930366" cy="2482215"/>
          </a:xfrm>
          <a:prstGeom prst="rect">
            <a:avLst/>
          </a:prstGeom>
          <a:noFill/>
          <a:ln/>
        </p:spPr>
        <p:txBody>
          <a:bodyPr wrap="square" lIns="0" tIns="0" rIns="0" bIns="0" rtlCol="0" anchor="t"/>
          <a:lstStyle/>
          <a:p>
            <a:pPr marL="0" indent="0" algn="just">
              <a:lnSpc>
                <a:spcPts val="2400"/>
              </a:lnSpc>
              <a:buNone/>
            </a:pPr>
            <a:r>
              <a:rPr lang="en-US" sz="1400" dirty="0">
                <a:solidFill>
                  <a:srgbClr val="4A4A45"/>
                </a:solidFill>
                <a:latin typeface="Georgia" panose="02040502050405020303" pitchFamily="18" charset="0"/>
                <a:ea typeface="Lato" pitchFamily="34" charset="-122"/>
                <a:cs typeface="Lato" pitchFamily="34" charset="-120"/>
              </a:rPr>
              <a:t>Нововиявленими обставинами є докази та інші обставини, що не були відомі на час ухвалення судового рішення, а їх урахування під час перегляду судового рішення може призвести до його зміни.</a:t>
            </a:r>
            <a:endParaRPr lang="en-US" sz="1400" dirty="0">
              <a:latin typeface="Georgia" panose="02040502050405020303" pitchFamily="18" charset="0"/>
            </a:endParaRPr>
          </a:p>
        </p:txBody>
      </p:sp>
      <p:pic>
        <p:nvPicPr>
          <p:cNvPr id="9" name="Image 2" descr="preencoded.png"/>
          <p:cNvPicPr>
            <a:picLocks noChangeAspect="1"/>
          </p:cNvPicPr>
          <p:nvPr/>
        </p:nvPicPr>
        <p:blipFill>
          <a:blip r:embed="rId6"/>
          <a:stretch>
            <a:fillRect/>
          </a:stretch>
        </p:blipFill>
        <p:spPr>
          <a:xfrm>
            <a:off x="7315200" y="2216825"/>
            <a:ext cx="3318153" cy="775811"/>
          </a:xfrm>
          <a:prstGeom prst="ellipse">
            <a:avLst/>
          </a:prstGeom>
          <a:ln>
            <a:noFill/>
          </a:ln>
          <a:effectLst>
            <a:outerShdw blurRad="50800" dist="50800" dir="5400000" algn="ctr" rotWithShape="0">
              <a:srgbClr val="000000">
                <a:alpha val="43137"/>
              </a:srgbClr>
            </a:outerShdw>
            <a:softEdge rad="112500"/>
          </a:effectLst>
        </p:spPr>
      </p:pic>
      <p:sp>
        <p:nvSpPr>
          <p:cNvPr id="10" name="Text 5"/>
          <p:cNvSpPr/>
          <p:nvPr/>
        </p:nvSpPr>
        <p:spPr>
          <a:xfrm>
            <a:off x="7509153" y="3283506"/>
            <a:ext cx="2930247" cy="606028"/>
          </a:xfrm>
          <a:prstGeom prst="rect">
            <a:avLst/>
          </a:prstGeom>
          <a:noFill/>
          <a:ln/>
        </p:spPr>
        <p:txBody>
          <a:bodyPr wrap="square" lIns="0" tIns="0" rIns="0" bIns="0" rtlCol="0" anchor="t"/>
          <a:lstStyle/>
          <a:p>
            <a:pPr marL="0" indent="0" algn="ctr">
              <a:lnSpc>
                <a:spcPts val="2350"/>
              </a:lnSpc>
              <a:buNone/>
            </a:pPr>
            <a:r>
              <a:rPr lang="en-US" sz="1600" b="1" dirty="0">
                <a:solidFill>
                  <a:srgbClr val="4A4A45"/>
                </a:solidFill>
                <a:latin typeface="Georgia" panose="02040502050405020303" pitchFamily="18" charset="0"/>
                <a:ea typeface="Lato Bold" pitchFamily="34" charset="-122"/>
                <a:cs typeface="Lato Bold" pitchFamily="34" charset="-120"/>
              </a:rPr>
              <a:t>Екстраординарний характер перегляду</a:t>
            </a:r>
            <a:endParaRPr lang="en-US" sz="1600" dirty="0">
              <a:latin typeface="Georgia" panose="02040502050405020303" pitchFamily="18" charset="0"/>
            </a:endParaRPr>
          </a:p>
        </p:txBody>
      </p:sp>
      <p:sp>
        <p:nvSpPr>
          <p:cNvPr id="11" name="Text 6"/>
          <p:cNvSpPr/>
          <p:nvPr/>
        </p:nvSpPr>
        <p:spPr>
          <a:xfrm>
            <a:off x="7509153" y="4005858"/>
            <a:ext cx="2930247" cy="2792492"/>
          </a:xfrm>
          <a:prstGeom prst="rect">
            <a:avLst/>
          </a:prstGeom>
          <a:noFill/>
          <a:ln/>
        </p:spPr>
        <p:txBody>
          <a:bodyPr wrap="square" lIns="0" tIns="0" rIns="0" bIns="0" rtlCol="0" anchor="t"/>
          <a:lstStyle/>
          <a:p>
            <a:pPr marL="0" indent="0" algn="just">
              <a:lnSpc>
                <a:spcPts val="2400"/>
              </a:lnSpc>
              <a:buNone/>
            </a:pPr>
            <a:r>
              <a:rPr lang="en-US" sz="1400" dirty="0">
                <a:solidFill>
                  <a:srgbClr val="4A4A45"/>
                </a:solidFill>
                <a:latin typeface="Georgia" panose="02040502050405020303" pitchFamily="18" charset="0"/>
                <a:ea typeface="Lato" pitchFamily="34" charset="-122"/>
                <a:cs typeface="Lato" pitchFamily="34" charset="-120"/>
              </a:rPr>
              <a:t>На відміну від апеляційного перегляду справи і касаційного оскарження судового рішення, перегляд судових рішень за нововиявленими обставинами є екстраординарним видом перегляду судових рішень.</a:t>
            </a:r>
            <a:endParaRPr lang="en-US" sz="1400" dirty="0">
              <a:latin typeface="Georgia" panose="02040502050405020303" pitchFamily="18" charset="0"/>
            </a:endParaRPr>
          </a:p>
        </p:txBody>
      </p:sp>
      <p:pic>
        <p:nvPicPr>
          <p:cNvPr id="12" name="Image 3" descr="preencoded.png"/>
          <p:cNvPicPr>
            <a:picLocks noChangeAspect="1"/>
          </p:cNvPicPr>
          <p:nvPr/>
        </p:nvPicPr>
        <p:blipFill>
          <a:blip r:embed="rId7"/>
          <a:stretch>
            <a:fillRect/>
          </a:stretch>
        </p:blipFill>
        <p:spPr>
          <a:xfrm>
            <a:off x="10633353" y="2216825"/>
            <a:ext cx="3318272" cy="775811"/>
          </a:xfrm>
          <a:prstGeom prst="ellipse">
            <a:avLst/>
          </a:prstGeom>
          <a:ln>
            <a:noFill/>
          </a:ln>
          <a:effectLst>
            <a:outerShdw blurRad="50800" dist="50800" dir="5400000" algn="ctr" rotWithShape="0">
              <a:srgbClr val="000000">
                <a:alpha val="43137"/>
              </a:srgbClr>
            </a:outerShdw>
            <a:softEdge rad="112500"/>
          </a:effectLst>
        </p:spPr>
      </p:pic>
      <p:sp>
        <p:nvSpPr>
          <p:cNvPr id="13" name="Text 7"/>
          <p:cNvSpPr/>
          <p:nvPr/>
        </p:nvSpPr>
        <p:spPr>
          <a:xfrm>
            <a:off x="10827306" y="3283506"/>
            <a:ext cx="2930366" cy="606028"/>
          </a:xfrm>
          <a:prstGeom prst="rect">
            <a:avLst/>
          </a:prstGeom>
          <a:noFill/>
          <a:ln/>
        </p:spPr>
        <p:txBody>
          <a:bodyPr wrap="square" lIns="0" tIns="0" rIns="0" bIns="0" rtlCol="0" anchor="t"/>
          <a:lstStyle/>
          <a:p>
            <a:pPr marL="0" indent="0" algn="l">
              <a:lnSpc>
                <a:spcPts val="2350"/>
              </a:lnSpc>
              <a:buNone/>
            </a:pPr>
            <a:r>
              <a:rPr lang="en-US" sz="1600" b="1" dirty="0">
                <a:solidFill>
                  <a:srgbClr val="4A4A45"/>
                </a:solidFill>
                <a:latin typeface="Georgia" panose="02040502050405020303" pitchFamily="18" charset="0"/>
                <a:ea typeface="Lato Bold" pitchFamily="34" charset="-122"/>
                <a:cs typeface="Lato Bold" pitchFamily="34" charset="-120"/>
              </a:rPr>
              <a:t>Баланс між принципами</a:t>
            </a:r>
            <a:endParaRPr lang="en-US" sz="1600" dirty="0">
              <a:latin typeface="Georgia" panose="02040502050405020303" pitchFamily="18" charset="0"/>
            </a:endParaRPr>
          </a:p>
        </p:txBody>
      </p:sp>
      <p:sp>
        <p:nvSpPr>
          <p:cNvPr id="14" name="Text 8"/>
          <p:cNvSpPr/>
          <p:nvPr/>
        </p:nvSpPr>
        <p:spPr>
          <a:xfrm>
            <a:off x="10827306" y="3986153"/>
            <a:ext cx="2930366" cy="3413046"/>
          </a:xfrm>
          <a:prstGeom prst="rect">
            <a:avLst/>
          </a:prstGeom>
          <a:noFill/>
          <a:ln/>
        </p:spPr>
        <p:txBody>
          <a:bodyPr wrap="square" lIns="0" tIns="0" rIns="0" bIns="0" rtlCol="0" anchor="t"/>
          <a:lstStyle/>
          <a:p>
            <a:pPr marL="0" indent="0" algn="just">
              <a:lnSpc>
                <a:spcPts val="2400"/>
              </a:lnSpc>
              <a:buNone/>
            </a:pPr>
            <a:r>
              <a:rPr lang="en-US" sz="1400" dirty="0">
                <a:solidFill>
                  <a:srgbClr val="4A4A45"/>
                </a:solidFill>
                <a:latin typeface="Georgia" panose="02040502050405020303" pitchFamily="18" charset="0"/>
                <a:ea typeface="Lato" pitchFamily="34" charset="-122"/>
                <a:cs typeface="Lato" pitchFamily="34" charset="-120"/>
              </a:rPr>
              <a:t>Правомірною метою інституту перегляду за нововиявленими обставинами є забезпечення справедливого балансу між остаточністю судового рішення (res judicata) як складником принципу юридичної визначеності та справедливістю, що її має бути досягнуто внаслідок здійснення судочинства.</a:t>
            </a:r>
            <a:endParaRPr lang="en-US" sz="1400" dirty="0">
              <a:latin typeface="Georgia" panose="02040502050405020303" pitchFamily="18" charset="0"/>
            </a:endParaRPr>
          </a:p>
        </p:txBody>
      </p:sp>
      <p:sp>
        <p:nvSpPr>
          <p:cNvPr id="15" name="Прямокутник 14"/>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від 10 квітня 2024 року № 5-р(II)/2024</a:t>
            </a:r>
          </a:p>
        </p:txBody>
      </p:sp>
      <p:sp>
        <p:nvSpPr>
          <p:cNvPr id="17"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472286"/>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17</a:t>
            </a:r>
            <a:endParaRPr lang="uk-UA" sz="2400" dirty="0"/>
          </a:p>
        </p:txBody>
      </p:sp>
    </p:spTree>
    <p:extLst>
      <p:ext uri="{BB962C8B-B14F-4D97-AF65-F5344CB8AC3E}">
        <p14:creationId xmlns:p14="http://schemas.microsoft.com/office/powerpoint/2010/main" val="161387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1926788" y="627699"/>
            <a:ext cx="10891718" cy="587573"/>
          </a:xfrm>
          <a:prstGeom prst="rect">
            <a:avLst/>
          </a:prstGeom>
          <a:noFill/>
          <a:ln/>
        </p:spPr>
        <p:txBody>
          <a:bodyPr wrap="none" lIns="0" tIns="0" rIns="0" bIns="0" rtlCol="0" anchor="t"/>
          <a:lstStyle/>
          <a:p>
            <a:pPr marL="0" indent="0" algn="ctr">
              <a:lnSpc>
                <a:spcPts val="4600"/>
              </a:lnSpc>
              <a:buNone/>
            </a:pPr>
            <a:r>
              <a:rPr lang="en-US" sz="3700" b="1" dirty="0">
                <a:solidFill>
                  <a:srgbClr val="282824"/>
                </a:solidFill>
                <a:latin typeface="Georgia" panose="02040502050405020303" pitchFamily="18" charset="0"/>
                <a:ea typeface="Lato Bold" pitchFamily="34" charset="-122"/>
                <a:cs typeface="Lato Bold" pitchFamily="34" charset="-120"/>
              </a:rPr>
              <a:t>Особливості перегляду ухвал слідчих суддів</a:t>
            </a:r>
            <a:endParaRPr lang="en-US" sz="3700" dirty="0">
              <a:latin typeface="Georgia" panose="02040502050405020303" pitchFamily="18" charset="0"/>
            </a:endParaRPr>
          </a:p>
        </p:txBody>
      </p:sp>
      <p:sp>
        <p:nvSpPr>
          <p:cNvPr id="3" name="Shape 1"/>
          <p:cNvSpPr/>
          <p:nvPr/>
        </p:nvSpPr>
        <p:spPr>
          <a:xfrm>
            <a:off x="657939" y="1603058"/>
            <a:ext cx="140970" cy="1007983"/>
          </a:xfrm>
          <a:prstGeom prst="roundRect">
            <a:avLst>
              <a:gd name="adj" fmla="val 20005"/>
            </a:avLst>
          </a:prstGeom>
          <a:solidFill>
            <a:schemeClr val="tx2">
              <a:lumMod val="40000"/>
              <a:lumOff val="60000"/>
            </a:schemeClr>
          </a:solidFill>
          <a:ln>
            <a:solidFill>
              <a:schemeClr val="tx1">
                <a:lumMod val="95000"/>
                <a:lumOff val="5000"/>
              </a:schemeClr>
            </a:solidFill>
          </a:ln>
        </p:spPr>
      </p:sp>
      <p:sp>
        <p:nvSpPr>
          <p:cNvPr id="4" name="Text 2"/>
          <p:cNvSpPr/>
          <p:nvPr/>
        </p:nvSpPr>
        <p:spPr>
          <a:xfrm>
            <a:off x="1080849" y="1603058"/>
            <a:ext cx="4146590" cy="293727"/>
          </a:xfrm>
          <a:prstGeom prst="rect">
            <a:avLst/>
          </a:prstGeom>
          <a:noFill/>
          <a:ln/>
        </p:spPr>
        <p:txBody>
          <a:bodyPr wrap="none" lIns="0" tIns="0" rIns="0" bIns="0" rtlCol="0" anchor="t"/>
          <a:lstStyle/>
          <a:p>
            <a:pPr marL="0" indent="0" algn="l">
              <a:lnSpc>
                <a:spcPts val="2300"/>
              </a:lnSpc>
              <a:buNone/>
            </a:pPr>
            <a:r>
              <a:rPr lang="en-US" sz="1850" b="1" dirty="0">
                <a:solidFill>
                  <a:srgbClr val="4A4A45"/>
                </a:solidFill>
                <a:latin typeface="Georgia" panose="02040502050405020303" pitchFamily="18" charset="0"/>
                <a:ea typeface="Lato Bold" pitchFamily="34" charset="-122"/>
                <a:cs typeface="Lato Bold" pitchFamily="34" charset="-120"/>
              </a:rPr>
              <a:t>Відсутність заборони на перегляд</a:t>
            </a:r>
            <a:endParaRPr lang="en-US" sz="1850" dirty="0">
              <a:latin typeface="Georgia" panose="02040502050405020303" pitchFamily="18" charset="0"/>
            </a:endParaRPr>
          </a:p>
        </p:txBody>
      </p:sp>
      <p:sp>
        <p:nvSpPr>
          <p:cNvPr id="5" name="Text 3"/>
          <p:cNvSpPr/>
          <p:nvPr/>
        </p:nvSpPr>
        <p:spPr>
          <a:xfrm>
            <a:off x="1080849" y="2009537"/>
            <a:ext cx="12891611" cy="601504"/>
          </a:xfrm>
          <a:prstGeom prst="rect">
            <a:avLst/>
          </a:prstGeom>
          <a:noFill/>
          <a:ln/>
        </p:spPr>
        <p:txBody>
          <a:bodyPr wrap="square" lIns="0" tIns="0" rIns="0" bIns="0" rtlCol="0" anchor="t"/>
          <a:lstStyle/>
          <a:p>
            <a:pPr marL="0" indent="0" algn="just">
              <a:lnSpc>
                <a:spcPts val="2350"/>
              </a:lnSpc>
              <a:buNone/>
            </a:pPr>
            <a:r>
              <a:rPr lang="en-US" sz="1450" dirty="0">
                <a:solidFill>
                  <a:srgbClr val="4A4A45"/>
                </a:solidFill>
                <a:latin typeface="Georgia" panose="02040502050405020303" pitchFamily="18" charset="0"/>
                <a:ea typeface="Lato" pitchFamily="34" charset="-122"/>
                <a:cs typeface="Lato" pitchFamily="34" charset="-120"/>
              </a:rPr>
              <a:t>Оспорюваний припис статті 459 </a:t>
            </a:r>
            <a:r>
              <a:rPr lang="uk-UA" sz="1450" dirty="0" smtClean="0">
                <a:solidFill>
                  <a:srgbClr val="4A4A45"/>
                </a:solidFill>
                <a:latin typeface="Georgia" panose="02040502050405020303" pitchFamily="18" charset="0"/>
                <a:ea typeface="Lato" pitchFamily="34" charset="-122"/>
                <a:cs typeface="Lato" pitchFamily="34" charset="-120"/>
              </a:rPr>
              <a:t>КПК України</a:t>
            </a:r>
            <a:r>
              <a:rPr lang="en-US" sz="1450" dirty="0" smtClean="0">
                <a:solidFill>
                  <a:srgbClr val="4A4A45"/>
                </a:solidFill>
                <a:latin typeface="Georgia" panose="02040502050405020303" pitchFamily="18" charset="0"/>
                <a:ea typeface="Lato" pitchFamily="34" charset="-122"/>
                <a:cs typeface="Lato" pitchFamily="34" charset="-120"/>
              </a:rPr>
              <a:t> </a:t>
            </a:r>
            <a:r>
              <a:rPr lang="en-US" sz="1450" dirty="0">
                <a:solidFill>
                  <a:srgbClr val="4A4A45"/>
                </a:solidFill>
                <a:latin typeface="Georgia" panose="02040502050405020303" pitchFamily="18" charset="0"/>
                <a:ea typeface="Lato" pitchFamily="34" charset="-122"/>
                <a:cs typeface="Lato" pitchFamily="34" charset="-120"/>
              </a:rPr>
              <a:t>не містить заборони на перегляд за нововиявленими обставинами будь-яких видів судових рішень, що набрали законної сили, зокрема ухвал слідчих суддів.</a:t>
            </a:r>
            <a:endParaRPr lang="en-US" sz="1450" dirty="0">
              <a:latin typeface="Georgia" panose="02040502050405020303" pitchFamily="18" charset="0"/>
            </a:endParaRPr>
          </a:p>
        </p:txBody>
      </p:sp>
      <p:sp>
        <p:nvSpPr>
          <p:cNvPr id="6" name="Shape 4"/>
          <p:cNvSpPr/>
          <p:nvPr/>
        </p:nvSpPr>
        <p:spPr>
          <a:xfrm>
            <a:off x="939879" y="2799040"/>
            <a:ext cx="140970" cy="1308735"/>
          </a:xfrm>
          <a:prstGeom prst="roundRect">
            <a:avLst>
              <a:gd name="adj" fmla="val 20005"/>
            </a:avLst>
          </a:prstGeom>
          <a:solidFill>
            <a:schemeClr val="tx2">
              <a:lumMod val="40000"/>
              <a:lumOff val="60000"/>
            </a:schemeClr>
          </a:solidFill>
          <a:ln>
            <a:solidFill>
              <a:schemeClr val="tx1">
                <a:lumMod val="95000"/>
                <a:lumOff val="5000"/>
              </a:schemeClr>
            </a:solidFill>
          </a:ln>
        </p:spPr>
      </p:sp>
      <p:sp>
        <p:nvSpPr>
          <p:cNvPr id="7" name="Text 5"/>
          <p:cNvSpPr/>
          <p:nvPr/>
        </p:nvSpPr>
        <p:spPr>
          <a:xfrm>
            <a:off x="1362789" y="2799040"/>
            <a:ext cx="2374702" cy="293727"/>
          </a:xfrm>
          <a:prstGeom prst="rect">
            <a:avLst/>
          </a:prstGeom>
          <a:noFill/>
          <a:ln/>
        </p:spPr>
        <p:txBody>
          <a:bodyPr wrap="none" lIns="0" tIns="0" rIns="0" bIns="0" rtlCol="0" anchor="t"/>
          <a:lstStyle/>
          <a:p>
            <a:pPr marL="0" indent="0" algn="l">
              <a:lnSpc>
                <a:spcPts val="2300"/>
              </a:lnSpc>
              <a:buNone/>
            </a:pPr>
            <a:r>
              <a:rPr lang="en-US" sz="1850" b="1" dirty="0">
                <a:solidFill>
                  <a:srgbClr val="4A4A45"/>
                </a:solidFill>
                <a:latin typeface="Georgia" panose="02040502050405020303" pitchFamily="18" charset="0"/>
                <a:ea typeface="Lato Bold" pitchFamily="34" charset="-122"/>
                <a:cs typeface="Lato Bold" pitchFamily="34" charset="-120"/>
              </a:rPr>
              <a:t>Роль слідчого судді</a:t>
            </a:r>
            <a:endParaRPr lang="en-US" sz="1850" dirty="0">
              <a:latin typeface="Georgia" panose="02040502050405020303" pitchFamily="18" charset="0"/>
            </a:endParaRPr>
          </a:p>
        </p:txBody>
      </p:sp>
      <p:sp>
        <p:nvSpPr>
          <p:cNvPr id="8" name="Text 6"/>
          <p:cNvSpPr/>
          <p:nvPr/>
        </p:nvSpPr>
        <p:spPr>
          <a:xfrm>
            <a:off x="1362789" y="3205520"/>
            <a:ext cx="12609671" cy="902256"/>
          </a:xfrm>
          <a:prstGeom prst="rect">
            <a:avLst/>
          </a:prstGeom>
          <a:noFill/>
          <a:ln/>
        </p:spPr>
        <p:txBody>
          <a:bodyPr wrap="square" lIns="0" tIns="0" rIns="0" bIns="0" rtlCol="0" anchor="t"/>
          <a:lstStyle/>
          <a:p>
            <a:pPr marL="0" indent="0" algn="just">
              <a:lnSpc>
                <a:spcPts val="2350"/>
              </a:lnSpc>
              <a:buNone/>
            </a:pPr>
            <a:r>
              <a:rPr lang="en-US" sz="1450" dirty="0">
                <a:solidFill>
                  <a:srgbClr val="4A4A45"/>
                </a:solidFill>
                <a:latin typeface="Georgia" panose="02040502050405020303" pitchFamily="18" charset="0"/>
                <a:ea typeface="Lato" pitchFamily="34" charset="-122"/>
                <a:cs typeface="Lato" pitchFamily="34" charset="-120"/>
              </a:rPr>
              <a:t>Зважаючи на роль слідчого судді у здійсненні судового контролю за реалізацією органами досудового розслідування завдань кримінального провадження та значення ухвали слідчого судді для додержання конституційних прав та свобод людини, перегляд ухвали слідчого судді за нововиявленими обставинами не суперечить принципу остаточності судового рішення.</a:t>
            </a:r>
            <a:endParaRPr lang="en-US" sz="1450" dirty="0">
              <a:latin typeface="Georgia" panose="02040502050405020303" pitchFamily="18" charset="0"/>
            </a:endParaRPr>
          </a:p>
        </p:txBody>
      </p:sp>
      <p:sp>
        <p:nvSpPr>
          <p:cNvPr id="9" name="Shape 7"/>
          <p:cNvSpPr/>
          <p:nvPr/>
        </p:nvSpPr>
        <p:spPr>
          <a:xfrm>
            <a:off x="1221938" y="4295775"/>
            <a:ext cx="140970" cy="1308735"/>
          </a:xfrm>
          <a:prstGeom prst="roundRect">
            <a:avLst>
              <a:gd name="adj" fmla="val 20005"/>
            </a:avLst>
          </a:prstGeom>
          <a:solidFill>
            <a:schemeClr val="tx2">
              <a:lumMod val="40000"/>
              <a:lumOff val="60000"/>
            </a:schemeClr>
          </a:solidFill>
          <a:ln>
            <a:solidFill>
              <a:schemeClr val="tx1">
                <a:lumMod val="95000"/>
                <a:lumOff val="5000"/>
              </a:schemeClr>
            </a:solidFill>
          </a:ln>
        </p:spPr>
      </p:sp>
      <p:sp>
        <p:nvSpPr>
          <p:cNvPr id="10" name="Text 8"/>
          <p:cNvSpPr/>
          <p:nvPr/>
        </p:nvSpPr>
        <p:spPr>
          <a:xfrm>
            <a:off x="1644848" y="4295775"/>
            <a:ext cx="2350056" cy="293727"/>
          </a:xfrm>
          <a:prstGeom prst="rect">
            <a:avLst/>
          </a:prstGeom>
          <a:noFill/>
          <a:ln/>
        </p:spPr>
        <p:txBody>
          <a:bodyPr wrap="none" lIns="0" tIns="0" rIns="0" bIns="0" rtlCol="0" anchor="t"/>
          <a:lstStyle/>
          <a:p>
            <a:pPr marL="0" indent="0" algn="l">
              <a:lnSpc>
                <a:spcPts val="2300"/>
              </a:lnSpc>
              <a:buNone/>
            </a:pPr>
            <a:r>
              <a:rPr lang="en-US" sz="1850" b="1" dirty="0">
                <a:solidFill>
                  <a:srgbClr val="4A4A45"/>
                </a:solidFill>
                <a:latin typeface="Georgia" panose="02040502050405020303" pitchFamily="18" charset="0"/>
                <a:ea typeface="Lato Bold" pitchFamily="34" charset="-122"/>
                <a:cs typeface="Lato Bold" pitchFamily="34" charset="-120"/>
              </a:rPr>
              <a:t>Умови перегляду</a:t>
            </a:r>
            <a:endParaRPr lang="en-US" sz="1850" dirty="0">
              <a:latin typeface="Georgia" panose="02040502050405020303" pitchFamily="18" charset="0"/>
            </a:endParaRPr>
          </a:p>
        </p:txBody>
      </p:sp>
      <p:sp>
        <p:nvSpPr>
          <p:cNvPr id="11" name="Text 9"/>
          <p:cNvSpPr/>
          <p:nvPr/>
        </p:nvSpPr>
        <p:spPr>
          <a:xfrm>
            <a:off x="1644848" y="4702254"/>
            <a:ext cx="12327612" cy="902256"/>
          </a:xfrm>
          <a:prstGeom prst="rect">
            <a:avLst/>
          </a:prstGeom>
          <a:noFill/>
          <a:ln/>
        </p:spPr>
        <p:txBody>
          <a:bodyPr wrap="square" lIns="0" tIns="0" rIns="0" bIns="0" rtlCol="0" anchor="t"/>
          <a:lstStyle/>
          <a:p>
            <a:pPr marL="0" indent="0" algn="just">
              <a:lnSpc>
                <a:spcPts val="2350"/>
              </a:lnSpc>
              <a:buNone/>
            </a:pPr>
            <a:r>
              <a:rPr lang="en-US" sz="1450" dirty="0">
                <a:solidFill>
                  <a:srgbClr val="4A4A45"/>
                </a:solidFill>
                <a:latin typeface="Georgia" panose="02040502050405020303" pitchFamily="18" charset="0"/>
                <a:ea typeface="Lato" pitchFamily="34" charset="-122"/>
                <a:cs typeface="Lato" pitchFamily="34" charset="-120"/>
              </a:rPr>
              <a:t>Перегляд ухвали слідчого судді за нововиявленими обставинами потрібен, коли така ухвала не відповідає вимозі справедливості та безпідставно обмежує конституційні права та свободи людини, а її подальша чинність суперечитиме меті здійснення кримінального судочинства.</a:t>
            </a:r>
            <a:endParaRPr lang="en-US" sz="1450" dirty="0">
              <a:latin typeface="Georgia" panose="02040502050405020303" pitchFamily="18" charset="0"/>
            </a:endParaRPr>
          </a:p>
        </p:txBody>
      </p:sp>
      <p:sp>
        <p:nvSpPr>
          <p:cNvPr id="12" name="Shape 10"/>
          <p:cNvSpPr/>
          <p:nvPr/>
        </p:nvSpPr>
        <p:spPr>
          <a:xfrm>
            <a:off x="1503878" y="5792510"/>
            <a:ext cx="140970" cy="1609487"/>
          </a:xfrm>
          <a:prstGeom prst="roundRect">
            <a:avLst>
              <a:gd name="adj" fmla="val 20005"/>
            </a:avLst>
          </a:prstGeom>
          <a:solidFill>
            <a:schemeClr val="tx2">
              <a:lumMod val="40000"/>
              <a:lumOff val="60000"/>
            </a:schemeClr>
          </a:solidFill>
          <a:ln>
            <a:solidFill>
              <a:schemeClr val="tx1">
                <a:lumMod val="95000"/>
                <a:lumOff val="5000"/>
              </a:schemeClr>
            </a:solidFill>
          </a:ln>
        </p:spPr>
      </p:sp>
      <p:sp>
        <p:nvSpPr>
          <p:cNvPr id="13" name="Text 11"/>
          <p:cNvSpPr/>
          <p:nvPr/>
        </p:nvSpPr>
        <p:spPr>
          <a:xfrm>
            <a:off x="1926788" y="5792510"/>
            <a:ext cx="3575685" cy="293727"/>
          </a:xfrm>
          <a:prstGeom prst="rect">
            <a:avLst/>
          </a:prstGeom>
          <a:noFill/>
          <a:ln/>
        </p:spPr>
        <p:txBody>
          <a:bodyPr wrap="none" lIns="0" tIns="0" rIns="0" bIns="0" rtlCol="0" anchor="t"/>
          <a:lstStyle/>
          <a:p>
            <a:pPr marL="0" indent="0" algn="l">
              <a:lnSpc>
                <a:spcPts val="2300"/>
              </a:lnSpc>
              <a:buNone/>
            </a:pPr>
            <a:r>
              <a:rPr lang="en-US" sz="1850" b="1" dirty="0">
                <a:solidFill>
                  <a:srgbClr val="4A4A45"/>
                </a:solidFill>
                <a:latin typeface="Georgia" panose="02040502050405020303" pitchFamily="18" charset="0"/>
                <a:ea typeface="Lato Bold" pitchFamily="34" charset="-122"/>
                <a:cs typeface="Lato Bold" pitchFamily="34" charset="-120"/>
              </a:rPr>
              <a:t>Недопустимість зловживань</a:t>
            </a:r>
            <a:endParaRPr lang="en-US" sz="1850" dirty="0">
              <a:latin typeface="Georgia" panose="02040502050405020303" pitchFamily="18" charset="0"/>
            </a:endParaRPr>
          </a:p>
        </p:txBody>
      </p:sp>
      <p:sp>
        <p:nvSpPr>
          <p:cNvPr id="14" name="Text 12"/>
          <p:cNvSpPr/>
          <p:nvPr/>
        </p:nvSpPr>
        <p:spPr>
          <a:xfrm>
            <a:off x="1926788" y="6198989"/>
            <a:ext cx="12045672" cy="1203008"/>
          </a:xfrm>
          <a:prstGeom prst="rect">
            <a:avLst/>
          </a:prstGeom>
          <a:noFill/>
          <a:ln/>
        </p:spPr>
        <p:txBody>
          <a:bodyPr wrap="square" lIns="0" tIns="0" rIns="0" bIns="0" rtlCol="0" anchor="t"/>
          <a:lstStyle/>
          <a:p>
            <a:pPr marL="0" indent="0" algn="just">
              <a:lnSpc>
                <a:spcPts val="2350"/>
              </a:lnSpc>
              <a:buNone/>
            </a:pPr>
            <a:r>
              <a:rPr lang="en-US" sz="1450" dirty="0">
                <a:solidFill>
                  <a:srgbClr val="4A4A45"/>
                </a:solidFill>
                <a:latin typeface="Georgia" panose="02040502050405020303" pitchFamily="18" charset="0"/>
                <a:ea typeface="Lato" pitchFamily="34" charset="-122"/>
                <a:cs typeface="Lato" pitchFamily="34" charset="-120"/>
              </a:rPr>
              <a:t>Якщо особа намагається реалізувати право на перегляд ухвали слідчого судді за нововиявленими обставинами для перешкоджання своєчасному завершенню досудового розслідування або з іншою метою, що не є узгіднено з сутністю перегляду судових рішень за нововиявленими обставинами як екстраординарного виду перегляду судових рішень, є підстави для висновку, що право на такий перегляд не має бути забезпечене конституційними гарантіями.</a:t>
            </a:r>
            <a:endParaRPr lang="en-US" sz="1450" dirty="0">
              <a:latin typeface="Georgia" panose="02040502050405020303" pitchFamily="18" charset="0"/>
            </a:endParaRPr>
          </a:p>
        </p:txBody>
      </p:sp>
      <p:sp>
        <p:nvSpPr>
          <p:cNvPr id="15" name="Прямокутник 14"/>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від 10 квітня 2024 року № 5-р(II)/2024</a:t>
            </a:r>
          </a:p>
        </p:txBody>
      </p:sp>
      <p:sp>
        <p:nvSpPr>
          <p:cNvPr id="17"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432328"/>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18</a:t>
            </a:r>
            <a:endParaRPr lang="uk-UA" sz="2400" dirty="0"/>
          </a:p>
        </p:txBody>
      </p:sp>
    </p:spTree>
    <p:extLst>
      <p:ext uri="{BB962C8B-B14F-4D97-AF65-F5344CB8AC3E}">
        <p14:creationId xmlns:p14="http://schemas.microsoft.com/office/powerpoint/2010/main" val="227454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839158" y="303498"/>
            <a:ext cx="12883980" cy="1174373"/>
          </a:xfrm>
          <a:prstGeom prst="rect">
            <a:avLst/>
          </a:prstGeom>
          <a:noFill/>
          <a:ln/>
        </p:spPr>
        <p:txBody>
          <a:bodyPr wrap="none" lIns="0" tIns="0" rIns="0" bIns="0" rtlCol="0" anchor="t"/>
          <a:lstStyle/>
          <a:p>
            <a:pPr algn="ctr"/>
            <a:r>
              <a:rPr lang="uk-UA" b="1" i="1" dirty="0">
                <a:latin typeface="Georgia" panose="02040502050405020303" pitchFamily="18" charset="0"/>
              </a:rPr>
              <a:t>Рішення Другого сенату КСУ у справі за конституційними скаргами </a:t>
            </a:r>
            <a:endParaRPr lang="uk-UA" b="1" i="1" dirty="0" smtClean="0">
              <a:latin typeface="Georgia" panose="02040502050405020303" pitchFamily="18" charset="0"/>
            </a:endParaRPr>
          </a:p>
          <a:p>
            <a:pPr algn="ctr"/>
            <a:r>
              <a:rPr lang="uk-UA" b="1" i="1" dirty="0" smtClean="0">
                <a:latin typeface="Georgia" panose="02040502050405020303" pitchFamily="18" charset="0"/>
              </a:rPr>
              <a:t>Бичкова </a:t>
            </a:r>
            <a:r>
              <a:rPr lang="uk-UA" b="1" i="1" dirty="0">
                <a:latin typeface="Georgia" panose="02040502050405020303" pitchFamily="18" charset="0"/>
              </a:rPr>
              <a:t>Сергія Андрійовича, Бая Анатолія Анатолійовича щодо відповідності Конституції України </a:t>
            </a:r>
            <a:endParaRPr lang="uk-UA" b="1" i="1" dirty="0" smtClean="0">
              <a:latin typeface="Georgia" panose="02040502050405020303" pitchFamily="18" charset="0"/>
            </a:endParaRPr>
          </a:p>
          <a:p>
            <a:pPr algn="ctr"/>
            <a:r>
              <a:rPr lang="uk-UA" b="1" i="1" dirty="0" smtClean="0">
                <a:latin typeface="Georgia" panose="02040502050405020303" pitchFamily="18" charset="0"/>
              </a:rPr>
              <a:t>(</a:t>
            </a:r>
            <a:r>
              <a:rPr lang="uk-UA" b="1" i="1" dirty="0">
                <a:latin typeface="Georgia" panose="02040502050405020303" pitchFamily="18" charset="0"/>
              </a:rPr>
              <a:t>конституційності) частини шостої статті 176 Кримінального процесуального кодексу України </a:t>
            </a:r>
            <a:endParaRPr lang="uk-UA" b="1" i="1" dirty="0" smtClean="0">
              <a:latin typeface="Georgia" panose="02040502050405020303" pitchFamily="18" charset="0"/>
            </a:endParaRPr>
          </a:p>
          <a:p>
            <a:pPr algn="ctr"/>
            <a:r>
              <a:rPr lang="uk-UA" b="1" i="1" dirty="0" smtClean="0">
                <a:latin typeface="Georgia" panose="02040502050405020303" pitchFamily="18" charset="0"/>
              </a:rPr>
              <a:t>від </a:t>
            </a:r>
            <a:r>
              <a:rPr lang="uk-UA" b="1" i="1" dirty="0">
                <a:latin typeface="Georgia" panose="02040502050405020303" pitchFamily="18" charset="0"/>
              </a:rPr>
              <a:t>19 </a:t>
            </a:r>
            <a:r>
              <a:rPr lang="uk-UA" b="1" i="1" dirty="0" smtClean="0">
                <a:latin typeface="Georgia" panose="02040502050405020303" pitchFamily="18" charset="0"/>
              </a:rPr>
              <a:t>червня 2024 </a:t>
            </a:r>
            <a:r>
              <a:rPr lang="uk-UA" b="1" i="1" dirty="0">
                <a:latin typeface="Georgia" panose="02040502050405020303" pitchFamily="18" charset="0"/>
              </a:rPr>
              <a:t>року № 7-р(ІІ)/</a:t>
            </a:r>
            <a:r>
              <a:rPr lang="uk-UA" b="1" i="1" dirty="0" smtClean="0">
                <a:latin typeface="Georgia" panose="02040502050405020303" pitchFamily="18" charset="0"/>
              </a:rPr>
              <a:t>2024 (т</a:t>
            </a:r>
            <a:r>
              <a:rPr lang="en-US" b="1" dirty="0" smtClean="0">
                <a:solidFill>
                  <a:srgbClr val="282824"/>
                </a:solidFill>
                <a:latin typeface="Georgia" panose="02040502050405020303" pitchFamily="18" charset="0"/>
                <a:ea typeface="Lato Bold" pitchFamily="34" charset="-122"/>
                <a:cs typeface="Lato Bold" pitchFamily="34" charset="-120"/>
              </a:rPr>
              <a:t>римання </a:t>
            </a:r>
            <a:r>
              <a:rPr lang="en-US" b="1" dirty="0">
                <a:solidFill>
                  <a:srgbClr val="282824"/>
                </a:solidFill>
                <a:latin typeface="Georgia" panose="02040502050405020303" pitchFamily="18" charset="0"/>
                <a:ea typeface="Lato Bold" pitchFamily="34" charset="-122"/>
                <a:cs typeface="Lato Bold" pitchFamily="34" charset="-120"/>
              </a:rPr>
              <a:t>під вартою під час дії воєнного </a:t>
            </a:r>
            <a:r>
              <a:rPr lang="en-US" b="1" dirty="0" smtClean="0">
                <a:solidFill>
                  <a:srgbClr val="282824"/>
                </a:solidFill>
                <a:latin typeface="Georgia" panose="02040502050405020303" pitchFamily="18" charset="0"/>
                <a:ea typeface="Lato Bold" pitchFamily="34" charset="-122"/>
                <a:cs typeface="Lato Bold" pitchFamily="34" charset="-120"/>
              </a:rPr>
              <a:t>стану</a:t>
            </a:r>
            <a:r>
              <a:rPr lang="uk-UA" b="1" dirty="0" smtClean="0">
                <a:solidFill>
                  <a:srgbClr val="282824"/>
                </a:solidFill>
                <a:latin typeface="Georgia" panose="02040502050405020303" pitchFamily="18" charset="0"/>
                <a:ea typeface="Lato Bold" pitchFamily="34" charset="-122"/>
                <a:cs typeface="Lato Bold" pitchFamily="34" charset="-120"/>
              </a:rPr>
              <a:t>)</a:t>
            </a:r>
            <a:endParaRPr lang="en-US" dirty="0">
              <a:latin typeface="Georgia" panose="02040502050405020303" pitchFamily="18" charset="0"/>
            </a:endParaRPr>
          </a:p>
        </p:txBody>
      </p:sp>
      <p:pic>
        <p:nvPicPr>
          <p:cNvPr id="3" name="Image 0" descr="preencoded.png"/>
          <p:cNvPicPr>
            <a:picLocks noChangeAspect="1"/>
          </p:cNvPicPr>
          <p:nvPr/>
        </p:nvPicPr>
        <p:blipFill>
          <a:blip r:embed="rId4"/>
          <a:stretch>
            <a:fillRect/>
          </a:stretch>
        </p:blipFill>
        <p:spPr>
          <a:xfrm>
            <a:off x="3222664" y="1411673"/>
            <a:ext cx="1343501" cy="111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 1"/>
          <p:cNvSpPr/>
          <p:nvPr/>
        </p:nvSpPr>
        <p:spPr>
          <a:xfrm>
            <a:off x="3787973" y="1979958"/>
            <a:ext cx="212765" cy="265986"/>
          </a:xfrm>
          <a:prstGeom prst="rect">
            <a:avLst/>
          </a:prstGeom>
          <a:noFill/>
          <a:ln/>
        </p:spPr>
        <p:txBody>
          <a:bodyPr wrap="none" lIns="0" tIns="0" rIns="0" bIns="0" rtlCol="0" anchor="t"/>
          <a:lstStyle/>
          <a:p>
            <a:pPr marL="0" indent="0" algn="ctr">
              <a:lnSpc>
                <a:spcPts val="2650"/>
              </a:lnSpc>
              <a:buNone/>
            </a:pPr>
            <a:r>
              <a:rPr lang="en-US" sz="1650" b="1" dirty="0">
                <a:solidFill>
                  <a:srgbClr val="4A4A45"/>
                </a:solidFill>
                <a:latin typeface="Georgia" panose="02040502050405020303" pitchFamily="18" charset="0"/>
                <a:ea typeface="Lato Bold" pitchFamily="34" charset="-122"/>
                <a:cs typeface="Lato Bold" pitchFamily="34" charset="-120"/>
              </a:rPr>
              <a:t>1</a:t>
            </a:r>
            <a:endParaRPr lang="en-US" sz="1650" dirty="0">
              <a:latin typeface="Georgia" panose="02040502050405020303" pitchFamily="18" charset="0"/>
            </a:endParaRPr>
          </a:p>
        </p:txBody>
      </p:sp>
      <p:sp>
        <p:nvSpPr>
          <p:cNvPr id="5" name="Text 2"/>
          <p:cNvSpPr/>
          <p:nvPr/>
        </p:nvSpPr>
        <p:spPr>
          <a:xfrm>
            <a:off x="4717494" y="1563001"/>
            <a:ext cx="2438400" cy="236458"/>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Конституційність норми</a:t>
            </a:r>
            <a:endParaRPr lang="en-US" sz="1450" dirty="0">
              <a:latin typeface="Georgia" panose="02040502050405020303" pitchFamily="18" charset="0"/>
            </a:endParaRPr>
          </a:p>
        </p:txBody>
      </p:sp>
      <p:sp>
        <p:nvSpPr>
          <p:cNvPr id="6" name="Text 3"/>
          <p:cNvSpPr/>
          <p:nvPr/>
        </p:nvSpPr>
        <p:spPr>
          <a:xfrm>
            <a:off x="4717494" y="1890185"/>
            <a:ext cx="9203888" cy="484108"/>
          </a:xfrm>
          <a:prstGeom prst="rect">
            <a:avLst/>
          </a:prstGeom>
          <a:noFill/>
          <a:ln/>
        </p:spPr>
        <p:txBody>
          <a:bodyPr wrap="square" lIns="0" tIns="0" rIns="0" bIns="0" rtlCol="0" anchor="t"/>
          <a:lstStyle/>
          <a:p>
            <a:pPr marL="0" indent="0" algn="l">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КСУ визнав конституційною частину шосту статті 176 КПК, яка регулює застосування тримання під вартою під час воєнного стану.</a:t>
            </a:r>
            <a:endParaRPr lang="en-US" sz="1200" dirty="0">
              <a:latin typeface="Georgia" panose="02040502050405020303" pitchFamily="18" charset="0"/>
            </a:endParaRPr>
          </a:p>
        </p:txBody>
      </p:sp>
      <p:sp>
        <p:nvSpPr>
          <p:cNvPr id="7" name="Shape 4"/>
          <p:cNvSpPr/>
          <p:nvPr/>
        </p:nvSpPr>
        <p:spPr>
          <a:xfrm>
            <a:off x="4603908" y="2540623"/>
            <a:ext cx="9431060" cy="7620"/>
          </a:xfrm>
          <a:prstGeom prst="roundRect">
            <a:avLst>
              <a:gd name="adj" fmla="val 297948"/>
            </a:avLst>
          </a:prstGeom>
          <a:solidFill>
            <a:srgbClr val="CBC5B8"/>
          </a:solidFill>
          <a:ln/>
        </p:spPr>
      </p:sp>
      <p:pic>
        <p:nvPicPr>
          <p:cNvPr id="8" name="Image 1" descr="preencoded.png"/>
          <p:cNvPicPr>
            <a:picLocks noChangeAspect="1"/>
          </p:cNvPicPr>
          <p:nvPr/>
        </p:nvPicPr>
        <p:blipFill>
          <a:blip r:embed="rId5"/>
          <a:stretch>
            <a:fillRect/>
          </a:stretch>
        </p:blipFill>
        <p:spPr>
          <a:xfrm>
            <a:off x="2550914" y="2563364"/>
            <a:ext cx="2687003" cy="111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 5"/>
          <p:cNvSpPr/>
          <p:nvPr/>
        </p:nvSpPr>
        <p:spPr>
          <a:xfrm>
            <a:off x="3787973" y="2987346"/>
            <a:ext cx="212765" cy="265986"/>
          </a:xfrm>
          <a:prstGeom prst="rect">
            <a:avLst/>
          </a:prstGeom>
          <a:noFill/>
          <a:ln/>
        </p:spPr>
        <p:txBody>
          <a:bodyPr wrap="none" lIns="0" tIns="0" rIns="0" bIns="0" rtlCol="0" anchor="t"/>
          <a:lstStyle/>
          <a:p>
            <a:pPr marL="0" indent="0" algn="ctr">
              <a:lnSpc>
                <a:spcPts val="2650"/>
              </a:lnSpc>
              <a:buNone/>
            </a:pPr>
            <a:r>
              <a:rPr lang="en-US" sz="1650" b="1" dirty="0">
                <a:solidFill>
                  <a:srgbClr val="4A4A45"/>
                </a:solidFill>
                <a:latin typeface="Georgia" panose="02040502050405020303" pitchFamily="18" charset="0"/>
                <a:ea typeface="Lato Bold" pitchFamily="34" charset="-122"/>
                <a:cs typeface="Lato Bold" pitchFamily="34" charset="-120"/>
              </a:rPr>
              <a:t>2</a:t>
            </a:r>
            <a:endParaRPr lang="en-US" sz="1650" dirty="0">
              <a:latin typeface="Georgia" panose="02040502050405020303" pitchFamily="18" charset="0"/>
            </a:endParaRPr>
          </a:p>
        </p:txBody>
      </p:sp>
      <p:sp>
        <p:nvSpPr>
          <p:cNvPr id="10" name="Text 6"/>
          <p:cNvSpPr/>
          <p:nvPr/>
        </p:nvSpPr>
        <p:spPr>
          <a:xfrm>
            <a:off x="5389245" y="2835660"/>
            <a:ext cx="1891903" cy="236458"/>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Баланс інтересів</a:t>
            </a:r>
            <a:endParaRPr lang="en-US" sz="1450" dirty="0">
              <a:latin typeface="Georgia" panose="02040502050405020303" pitchFamily="18" charset="0"/>
            </a:endParaRPr>
          </a:p>
        </p:txBody>
      </p:sp>
      <p:sp>
        <p:nvSpPr>
          <p:cNvPr id="11" name="Text 7"/>
          <p:cNvSpPr/>
          <p:nvPr/>
        </p:nvSpPr>
        <p:spPr>
          <a:xfrm>
            <a:off x="5389245" y="3162844"/>
            <a:ext cx="5994321" cy="242054"/>
          </a:xfrm>
          <a:prstGeom prst="rect">
            <a:avLst/>
          </a:prstGeom>
          <a:noFill/>
          <a:ln/>
        </p:spPr>
        <p:txBody>
          <a:bodyPr wrap="none" lIns="0" tIns="0" rIns="0" bIns="0" rtlCol="0" anchor="t"/>
          <a:lstStyle/>
          <a:p>
            <a:pPr marL="0" indent="0" algn="l">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Норма забезпечує баланс між захистом публічних інтересів та правом на свободу.</a:t>
            </a:r>
            <a:endParaRPr lang="en-US" sz="1200" dirty="0">
              <a:latin typeface="Georgia" panose="02040502050405020303" pitchFamily="18" charset="0"/>
            </a:endParaRPr>
          </a:p>
        </p:txBody>
      </p:sp>
      <p:sp>
        <p:nvSpPr>
          <p:cNvPr id="12" name="Shape 8"/>
          <p:cNvSpPr/>
          <p:nvPr/>
        </p:nvSpPr>
        <p:spPr>
          <a:xfrm>
            <a:off x="5275659" y="3692315"/>
            <a:ext cx="8759309" cy="7620"/>
          </a:xfrm>
          <a:prstGeom prst="roundRect">
            <a:avLst>
              <a:gd name="adj" fmla="val 297948"/>
            </a:avLst>
          </a:prstGeom>
          <a:solidFill>
            <a:srgbClr val="CBC5B8"/>
          </a:solidFill>
          <a:ln/>
        </p:spPr>
      </p:sp>
      <p:pic>
        <p:nvPicPr>
          <p:cNvPr id="13" name="Image 2" descr="preencoded.png"/>
          <p:cNvPicPr>
            <a:picLocks noChangeAspect="1"/>
          </p:cNvPicPr>
          <p:nvPr/>
        </p:nvPicPr>
        <p:blipFill>
          <a:blip r:embed="rId6"/>
          <a:stretch>
            <a:fillRect/>
          </a:stretch>
        </p:blipFill>
        <p:spPr>
          <a:xfrm>
            <a:off x="1879163" y="3715056"/>
            <a:ext cx="4030504" cy="111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 9"/>
          <p:cNvSpPr/>
          <p:nvPr/>
        </p:nvSpPr>
        <p:spPr>
          <a:xfrm>
            <a:off x="3787973" y="4139037"/>
            <a:ext cx="212765" cy="265986"/>
          </a:xfrm>
          <a:prstGeom prst="rect">
            <a:avLst/>
          </a:prstGeom>
          <a:noFill/>
          <a:ln/>
        </p:spPr>
        <p:txBody>
          <a:bodyPr wrap="none" lIns="0" tIns="0" rIns="0" bIns="0" rtlCol="0" anchor="t"/>
          <a:lstStyle/>
          <a:p>
            <a:pPr marL="0" indent="0" algn="ctr">
              <a:lnSpc>
                <a:spcPts val="2650"/>
              </a:lnSpc>
              <a:buNone/>
            </a:pPr>
            <a:r>
              <a:rPr lang="en-US" sz="1650" b="1" dirty="0">
                <a:solidFill>
                  <a:srgbClr val="4A4A45"/>
                </a:solidFill>
                <a:latin typeface="Georgia" panose="02040502050405020303" pitchFamily="18" charset="0"/>
                <a:ea typeface="Lato Bold" pitchFamily="34" charset="-122"/>
                <a:cs typeface="Lato Bold" pitchFamily="34" charset="-120"/>
              </a:rPr>
              <a:t>3</a:t>
            </a:r>
            <a:endParaRPr lang="en-US" sz="1650" dirty="0">
              <a:latin typeface="Georgia" panose="02040502050405020303" pitchFamily="18" charset="0"/>
            </a:endParaRPr>
          </a:p>
        </p:txBody>
      </p:sp>
      <p:sp>
        <p:nvSpPr>
          <p:cNvPr id="15" name="Text 10"/>
          <p:cNvSpPr/>
          <p:nvPr/>
        </p:nvSpPr>
        <p:spPr>
          <a:xfrm>
            <a:off x="6060995" y="3987352"/>
            <a:ext cx="1891903" cy="236458"/>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Судовий контроль</a:t>
            </a:r>
            <a:endParaRPr lang="en-US" sz="1450" dirty="0">
              <a:latin typeface="Georgia" panose="02040502050405020303" pitchFamily="18" charset="0"/>
            </a:endParaRPr>
          </a:p>
        </p:txBody>
      </p:sp>
      <p:sp>
        <p:nvSpPr>
          <p:cNvPr id="16" name="Text 11"/>
          <p:cNvSpPr/>
          <p:nvPr/>
        </p:nvSpPr>
        <p:spPr>
          <a:xfrm>
            <a:off x="6060995" y="4314536"/>
            <a:ext cx="6180892" cy="242054"/>
          </a:xfrm>
          <a:prstGeom prst="rect">
            <a:avLst/>
          </a:prstGeom>
          <a:noFill/>
          <a:ln/>
        </p:spPr>
        <p:txBody>
          <a:bodyPr wrap="none" lIns="0" tIns="0" rIns="0" bIns="0" rtlCol="0" anchor="t"/>
          <a:lstStyle/>
          <a:p>
            <a:pPr marL="0" indent="0" algn="l">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Застосування тримання під вартою можливе лише за вмотивованим рішенням суду.</a:t>
            </a:r>
            <a:endParaRPr lang="en-US" sz="1200" dirty="0">
              <a:latin typeface="Georgia" panose="02040502050405020303" pitchFamily="18" charset="0"/>
            </a:endParaRPr>
          </a:p>
        </p:txBody>
      </p:sp>
      <p:sp>
        <p:nvSpPr>
          <p:cNvPr id="17" name="Shape 12"/>
          <p:cNvSpPr/>
          <p:nvPr/>
        </p:nvSpPr>
        <p:spPr>
          <a:xfrm>
            <a:off x="5947410" y="4844007"/>
            <a:ext cx="8087558" cy="7620"/>
          </a:xfrm>
          <a:prstGeom prst="roundRect">
            <a:avLst>
              <a:gd name="adj" fmla="val 297948"/>
            </a:avLst>
          </a:prstGeom>
          <a:solidFill>
            <a:srgbClr val="CBC5B8"/>
          </a:solidFill>
          <a:ln/>
        </p:spPr>
      </p:sp>
      <p:pic>
        <p:nvPicPr>
          <p:cNvPr id="18" name="Image 3" descr="preencoded.png"/>
          <p:cNvPicPr>
            <a:picLocks noChangeAspect="1"/>
          </p:cNvPicPr>
          <p:nvPr/>
        </p:nvPicPr>
        <p:blipFill>
          <a:blip r:embed="rId7"/>
          <a:stretch>
            <a:fillRect/>
          </a:stretch>
        </p:blipFill>
        <p:spPr>
          <a:xfrm>
            <a:off x="1207412" y="4866747"/>
            <a:ext cx="5374005" cy="111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 13"/>
          <p:cNvSpPr/>
          <p:nvPr/>
        </p:nvSpPr>
        <p:spPr>
          <a:xfrm>
            <a:off x="3787973" y="5290729"/>
            <a:ext cx="212765" cy="265986"/>
          </a:xfrm>
          <a:prstGeom prst="rect">
            <a:avLst/>
          </a:prstGeom>
          <a:noFill/>
          <a:ln/>
        </p:spPr>
        <p:txBody>
          <a:bodyPr wrap="none" lIns="0" tIns="0" rIns="0" bIns="0" rtlCol="0" anchor="t"/>
          <a:lstStyle/>
          <a:p>
            <a:pPr marL="0" indent="0" algn="ctr">
              <a:lnSpc>
                <a:spcPts val="2650"/>
              </a:lnSpc>
              <a:buNone/>
            </a:pPr>
            <a:r>
              <a:rPr lang="en-US" sz="1650" b="1" dirty="0">
                <a:solidFill>
                  <a:srgbClr val="4A4A45"/>
                </a:solidFill>
                <a:latin typeface="Georgia" panose="02040502050405020303" pitchFamily="18" charset="0"/>
                <a:ea typeface="Lato Bold" pitchFamily="34" charset="-122"/>
                <a:cs typeface="Lato Bold" pitchFamily="34" charset="-120"/>
              </a:rPr>
              <a:t>4</a:t>
            </a:r>
            <a:endParaRPr lang="en-US" sz="1650" dirty="0">
              <a:latin typeface="Georgia" panose="02040502050405020303" pitchFamily="18" charset="0"/>
            </a:endParaRPr>
          </a:p>
        </p:txBody>
      </p:sp>
      <p:sp>
        <p:nvSpPr>
          <p:cNvPr id="20" name="Text 14"/>
          <p:cNvSpPr/>
          <p:nvPr/>
        </p:nvSpPr>
        <p:spPr>
          <a:xfrm>
            <a:off x="6732746" y="5139043"/>
            <a:ext cx="2314337" cy="236458"/>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Наявність альтернатив</a:t>
            </a:r>
            <a:endParaRPr lang="en-US" sz="1450" dirty="0">
              <a:latin typeface="Georgia" panose="02040502050405020303" pitchFamily="18" charset="0"/>
            </a:endParaRPr>
          </a:p>
        </p:txBody>
      </p:sp>
      <p:sp>
        <p:nvSpPr>
          <p:cNvPr id="21" name="Text 15"/>
          <p:cNvSpPr/>
          <p:nvPr/>
        </p:nvSpPr>
        <p:spPr>
          <a:xfrm>
            <a:off x="6732746" y="5466227"/>
            <a:ext cx="5411153" cy="242054"/>
          </a:xfrm>
          <a:prstGeom prst="rect">
            <a:avLst/>
          </a:prstGeom>
          <a:noFill/>
          <a:ln/>
        </p:spPr>
        <p:txBody>
          <a:bodyPr wrap="none" lIns="0" tIns="0" rIns="0" bIns="0" rtlCol="0" anchor="t"/>
          <a:lstStyle/>
          <a:p>
            <a:pPr marL="0" indent="0" algn="l">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Запобіжний захід у вигляді тримання під вартою не є безальтернативним.</a:t>
            </a:r>
            <a:endParaRPr lang="en-US" sz="1200" dirty="0">
              <a:latin typeface="Georgia" panose="02040502050405020303" pitchFamily="18" charset="0"/>
            </a:endParaRPr>
          </a:p>
        </p:txBody>
      </p:sp>
      <p:sp>
        <p:nvSpPr>
          <p:cNvPr id="22" name="Shape 16"/>
          <p:cNvSpPr/>
          <p:nvPr/>
        </p:nvSpPr>
        <p:spPr>
          <a:xfrm>
            <a:off x="6619160" y="5995698"/>
            <a:ext cx="7415808" cy="7620"/>
          </a:xfrm>
          <a:prstGeom prst="roundRect">
            <a:avLst>
              <a:gd name="adj" fmla="val 297948"/>
            </a:avLst>
          </a:prstGeom>
          <a:solidFill>
            <a:srgbClr val="CBC5B8"/>
          </a:solidFill>
          <a:ln/>
        </p:spPr>
      </p:sp>
      <p:pic>
        <p:nvPicPr>
          <p:cNvPr id="23" name="Image 4" descr="preencoded.png"/>
          <p:cNvPicPr>
            <a:picLocks noChangeAspect="1"/>
          </p:cNvPicPr>
          <p:nvPr/>
        </p:nvPicPr>
        <p:blipFill>
          <a:blip r:embed="rId8"/>
          <a:stretch>
            <a:fillRect/>
          </a:stretch>
        </p:blipFill>
        <p:spPr>
          <a:xfrm>
            <a:off x="535543" y="6018439"/>
            <a:ext cx="6717625" cy="111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Text 17"/>
          <p:cNvSpPr/>
          <p:nvPr/>
        </p:nvSpPr>
        <p:spPr>
          <a:xfrm>
            <a:off x="3787854" y="6442421"/>
            <a:ext cx="212765" cy="265986"/>
          </a:xfrm>
          <a:prstGeom prst="rect">
            <a:avLst/>
          </a:prstGeom>
          <a:noFill/>
          <a:ln/>
        </p:spPr>
        <p:txBody>
          <a:bodyPr wrap="none" lIns="0" tIns="0" rIns="0" bIns="0" rtlCol="0" anchor="t"/>
          <a:lstStyle/>
          <a:p>
            <a:pPr marL="0" indent="0" algn="ctr">
              <a:lnSpc>
                <a:spcPts val="2650"/>
              </a:lnSpc>
              <a:buNone/>
            </a:pPr>
            <a:r>
              <a:rPr lang="en-US" sz="1650" b="1" dirty="0">
                <a:solidFill>
                  <a:srgbClr val="4A4A45"/>
                </a:solidFill>
                <a:latin typeface="Georgia" panose="02040502050405020303" pitchFamily="18" charset="0"/>
                <a:ea typeface="Lato Bold" pitchFamily="34" charset="-122"/>
                <a:cs typeface="Lato Bold" pitchFamily="34" charset="-120"/>
              </a:rPr>
              <a:t>5</a:t>
            </a:r>
            <a:endParaRPr lang="en-US" sz="1650" dirty="0">
              <a:latin typeface="Georgia" panose="02040502050405020303" pitchFamily="18" charset="0"/>
            </a:endParaRPr>
          </a:p>
        </p:txBody>
      </p:sp>
      <p:sp>
        <p:nvSpPr>
          <p:cNvPr id="25" name="Text 18"/>
          <p:cNvSpPr/>
          <p:nvPr/>
        </p:nvSpPr>
        <p:spPr>
          <a:xfrm>
            <a:off x="7404497" y="6169767"/>
            <a:ext cx="2787134" cy="236458"/>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Захист державних інтересів</a:t>
            </a:r>
            <a:endParaRPr lang="en-US" sz="1450" dirty="0">
              <a:latin typeface="Georgia" panose="02040502050405020303" pitchFamily="18" charset="0"/>
            </a:endParaRPr>
          </a:p>
        </p:txBody>
      </p:sp>
      <p:sp>
        <p:nvSpPr>
          <p:cNvPr id="26" name="Text 19"/>
          <p:cNvSpPr/>
          <p:nvPr/>
        </p:nvSpPr>
        <p:spPr>
          <a:xfrm>
            <a:off x="7404497" y="6496951"/>
            <a:ext cx="6516886" cy="484108"/>
          </a:xfrm>
          <a:prstGeom prst="rect">
            <a:avLst/>
          </a:prstGeom>
          <a:noFill/>
          <a:ln/>
        </p:spPr>
        <p:txBody>
          <a:bodyPr wrap="square" lIns="0" tIns="0" rIns="0" bIns="0" rtlCol="0" anchor="t"/>
          <a:lstStyle/>
          <a:p>
            <a:pPr marL="0" indent="0" algn="l">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Норма спрямована на посилений захист суверенітету, територіальної цілісності та безпеки України.</a:t>
            </a:r>
            <a:endParaRPr lang="en-US" sz="1200" dirty="0">
              <a:latin typeface="Georgia" panose="02040502050405020303" pitchFamily="18" charset="0"/>
            </a:endParaRPr>
          </a:p>
        </p:txBody>
      </p:sp>
      <p:sp>
        <p:nvSpPr>
          <p:cNvPr id="27" name="Text 20"/>
          <p:cNvSpPr/>
          <p:nvPr/>
        </p:nvSpPr>
        <p:spPr>
          <a:xfrm>
            <a:off x="501729" y="7302647"/>
            <a:ext cx="13570982" cy="726162"/>
          </a:xfrm>
          <a:prstGeom prst="rect">
            <a:avLst/>
          </a:prstGeom>
          <a:noFill/>
          <a:ln/>
        </p:spPr>
        <p:txBody>
          <a:bodyPr wrap="square" lIns="0" tIns="0" rIns="0" bIns="0" rtlCol="0" anchor="t"/>
          <a:lstStyle/>
          <a:p>
            <a:pPr marL="0" indent="0" algn="l">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Конституційний Суд України наголошує, що засадничий судовий захист особи від свавілля під час позбавлення її свободи не може бути обмежений за жодних обставин, навіть в умовах воєнного стану. Застосування запобіжного заходу у вигляді тримання під вартою залежить не лише від тяжкості злочину, а й від наявності ризиків, визначених статтею 177 Кодексу, що забезпечує домірність такого обмеження права на свободу.</a:t>
            </a:r>
            <a:endParaRPr lang="en-US" sz="1200" dirty="0">
              <a:latin typeface="Georgia" panose="02040502050405020303" pitchFamily="18" charset="0"/>
            </a:endParaRPr>
          </a:p>
        </p:txBody>
      </p:sp>
      <p:sp>
        <p:nvSpPr>
          <p:cNvPr id="28" name="Прямокутник 27"/>
          <p:cNvSpPr/>
          <p:nvPr/>
        </p:nvSpPr>
        <p:spPr>
          <a:xfrm>
            <a:off x="3498294" y="15969"/>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від 19 червня 2024 року № 7-р(ІІ)/2024 </a:t>
            </a:r>
          </a:p>
        </p:txBody>
      </p:sp>
      <p:sp>
        <p:nvSpPr>
          <p:cNvPr id="30" name="Прямоугольник 19">
            <a:extLst>
              <a:ext uri="{FF2B5EF4-FFF2-40B4-BE49-F238E27FC236}">
                <a16:creationId xmlns:a16="http://schemas.microsoft.com/office/drawing/2014/main" id="{94C0C6D2-F90C-F05F-B59E-6A2ED1E898B1}"/>
              </a:ext>
            </a:extLst>
          </p:cNvPr>
          <p:cNvSpPr/>
          <p:nvPr/>
        </p:nvSpPr>
        <p:spPr>
          <a:xfrm>
            <a:off x="13921381" y="195371"/>
            <a:ext cx="519057" cy="395485"/>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19</a:t>
            </a:r>
            <a:endParaRPr lang="uk-UA" sz="2400" dirty="0"/>
          </a:p>
        </p:txBody>
      </p:sp>
    </p:spTree>
    <p:extLst>
      <p:ext uri="{BB962C8B-B14F-4D97-AF65-F5344CB8AC3E}">
        <p14:creationId xmlns:p14="http://schemas.microsoft.com/office/powerpoint/2010/main" val="198673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lum bright="70000" contrast="-70000"/>
          </a:blip>
          <a:stretch>
            <a:fillRect/>
          </a:stretch>
        </p:blipFill>
        <p:spPr>
          <a:xfrm>
            <a:off x="0" y="21120"/>
            <a:ext cx="14697046" cy="8229600"/>
          </a:xfrm>
          <a:prstGeom prst="rect">
            <a:avLst/>
          </a:prstGeom>
        </p:spPr>
      </p:pic>
      <p:sp>
        <p:nvSpPr>
          <p:cNvPr id="2" name="Text 0"/>
          <p:cNvSpPr/>
          <p:nvPr/>
        </p:nvSpPr>
        <p:spPr>
          <a:xfrm>
            <a:off x="867198" y="2191657"/>
            <a:ext cx="12962649" cy="5181600"/>
          </a:xfrm>
          <a:prstGeom prst="rect">
            <a:avLst/>
          </a:prstGeom>
          <a:noFill/>
          <a:ln/>
        </p:spPr>
        <p:txBody>
          <a:bodyPr wrap="square" lIns="0" tIns="0" rIns="0" bIns="0" rtlCol="0" anchor="t"/>
          <a:lstStyle/>
          <a:p>
            <a:pPr algn="just"/>
            <a:r>
              <a:rPr lang="uk-UA" sz="2000" dirty="0" smtClean="0">
                <a:latin typeface="Georgia" panose="02040502050405020303" pitchFamily="18" charset="0"/>
              </a:rPr>
              <a:t>Найчастіше </a:t>
            </a:r>
            <a:r>
              <a:rPr lang="uk-UA" sz="2000" dirty="0">
                <a:latin typeface="Georgia" panose="02040502050405020303" pitchFamily="18" charset="0"/>
              </a:rPr>
              <a:t>суб’єкти права на конституційну скаргу оскаржували приписи законів України, які регулюють питання </a:t>
            </a:r>
            <a:r>
              <a:rPr lang="uk-UA" sz="2000" i="1" u="sng" dirty="0">
                <a:latin typeface="Georgia" panose="02040502050405020303" pitchFamily="18" charset="0"/>
              </a:rPr>
              <a:t>щодо здійснення судочинства</a:t>
            </a:r>
            <a:r>
              <a:rPr lang="uk-UA" sz="2000" dirty="0">
                <a:latin typeface="Georgia" panose="02040502050405020303" pitchFamily="18" charset="0"/>
              </a:rPr>
              <a:t>, зокрема, оспорювали </a:t>
            </a:r>
            <a:r>
              <a:rPr lang="uk-UA" sz="2000" dirty="0" smtClean="0">
                <a:latin typeface="Georgia" panose="02040502050405020303" pitchFamily="18" charset="0"/>
              </a:rPr>
              <a:t>норми Кримінального </a:t>
            </a:r>
            <a:r>
              <a:rPr lang="uk-UA" sz="2000" dirty="0">
                <a:latin typeface="Georgia" panose="02040502050405020303" pitchFamily="18" charset="0"/>
              </a:rPr>
              <a:t>процесуального кодексу України щодо: </a:t>
            </a:r>
            <a:endParaRPr lang="uk-UA" sz="2000" dirty="0" smtClean="0">
              <a:latin typeface="Georgia" panose="02040502050405020303" pitchFamily="18" charset="0"/>
            </a:endParaRPr>
          </a:p>
          <a:p>
            <a:pPr algn="just"/>
            <a:endParaRPr lang="uk-UA" sz="2000" dirty="0">
              <a:latin typeface="Georgia" panose="02040502050405020303" pitchFamily="18" charset="0"/>
            </a:endParaRPr>
          </a:p>
          <a:p>
            <a:pPr marL="285750" indent="-285750" algn="just">
              <a:buFontTx/>
              <a:buChar char="-"/>
            </a:pPr>
            <a:r>
              <a:rPr lang="uk-UA" sz="2000" dirty="0">
                <a:latin typeface="Georgia" panose="02040502050405020303" pitchFamily="18" charset="0"/>
              </a:rPr>
              <a:t>розміру застави (частина п’ята статті 182); </a:t>
            </a:r>
          </a:p>
          <a:p>
            <a:pPr marL="285750" indent="-285750" algn="just">
              <a:buFontTx/>
              <a:buChar char="-"/>
            </a:pPr>
            <a:r>
              <a:rPr lang="uk-UA" sz="2000" dirty="0">
                <a:latin typeface="Georgia" panose="02040502050405020303" pitchFamily="18" charset="0"/>
              </a:rPr>
              <a:t>відсутності апеляційного оскарження ухвали слідчого судді за наслідками розгляду скарги заявника як учасника кримінального провадження (окремі приписи частини третьої статті 307); </a:t>
            </a:r>
          </a:p>
          <a:p>
            <a:pPr marL="285750" indent="-285750" algn="just">
              <a:buFontTx/>
              <a:buChar char="-"/>
            </a:pPr>
            <a:r>
              <a:rPr lang="uk-UA" sz="2000" dirty="0">
                <a:latin typeface="Georgia" panose="02040502050405020303" pitchFamily="18" charset="0"/>
              </a:rPr>
              <a:t>встановлення вичерпного переліку ухвал слідчого судді, які можуть бути оскарженні в апеляційному порядку під час досудового розслідування (стаття 309); </a:t>
            </a:r>
            <a:endParaRPr lang="uk-UA" sz="2000" dirty="0" smtClean="0">
              <a:latin typeface="Georgia" panose="02040502050405020303" pitchFamily="18" charset="0"/>
            </a:endParaRPr>
          </a:p>
          <a:p>
            <a:pPr marL="285750" indent="-285750" algn="just">
              <a:buFontTx/>
              <a:buChar char="-"/>
            </a:pPr>
            <a:r>
              <a:rPr lang="uk-UA" sz="2000" dirty="0" smtClean="0">
                <a:latin typeface="Georgia" panose="02040502050405020303" pitchFamily="18" charset="0"/>
              </a:rPr>
              <a:t>відсутності окремого апеляційного </a:t>
            </a:r>
            <a:r>
              <a:rPr lang="uk-UA" sz="2000" dirty="0">
                <a:latin typeface="Georgia" panose="02040502050405020303" pitchFamily="18" charset="0"/>
              </a:rPr>
              <a:t>оскарження ухвали суду про відмову у задоволенні клопотання про закриття кримінального провадження до ухвалення остаточного рішення за наслідками </a:t>
            </a:r>
            <a:r>
              <a:rPr lang="uk-UA" sz="2000" dirty="0" smtClean="0">
                <a:latin typeface="Georgia" panose="02040502050405020303" pitchFamily="18" charset="0"/>
              </a:rPr>
              <a:t>судового розгляду в суді першої інстанції (абзац перший частини другої статті 392); </a:t>
            </a:r>
          </a:p>
          <a:p>
            <a:pPr marL="285750" indent="-285750" algn="just">
              <a:buFontTx/>
              <a:buChar char="-"/>
            </a:pPr>
            <a:r>
              <a:rPr lang="uk-UA" sz="2000" dirty="0" smtClean="0">
                <a:latin typeface="Georgia" panose="02040502050405020303" pitchFamily="18" charset="0"/>
              </a:rPr>
              <a:t>порушення принципу незворотності дії закону в часі при обчисленні строку досудового розслідування (пункт 208 розділу ХІ „Перехідні положення“); </a:t>
            </a:r>
          </a:p>
          <a:p>
            <a:pPr marL="285750" indent="-285750" algn="just">
              <a:buFontTx/>
              <a:buChar char="-"/>
            </a:pPr>
            <a:r>
              <a:rPr lang="uk-UA" sz="2000" dirty="0" smtClean="0">
                <a:latin typeface="Georgia" panose="02040502050405020303" pitchFamily="18" charset="0"/>
              </a:rPr>
              <a:t>підстав та порядку обрання запобіжного заходу у вигляді тримання особи під домашнім арештом (частина третя статті 176, стаття 177, частина шоста статті 181); </a:t>
            </a:r>
          </a:p>
          <a:p>
            <a:pPr marL="285750" indent="-285750" algn="just">
              <a:buFontTx/>
              <a:buChar char="-"/>
            </a:pPr>
            <a:r>
              <a:rPr lang="uk-UA" sz="2000" dirty="0" smtClean="0">
                <a:latin typeface="Georgia" panose="02040502050405020303" pitchFamily="18" charset="0"/>
              </a:rPr>
              <a:t>підстав для відмови у відкритті касацій ного провадження (пункт 2 частини другої статті 428).</a:t>
            </a:r>
            <a:endParaRPr lang="uk-UA" sz="2000" dirty="0">
              <a:latin typeface="Georgia" panose="02040502050405020303" pitchFamily="18" charset="0"/>
            </a:endParaRPr>
          </a:p>
        </p:txBody>
      </p:sp>
      <p:sp>
        <p:nvSpPr>
          <p:cNvPr id="14" name="Прямоугольник 19">
            <a:extLst>
              <a:ext uri="{FF2B5EF4-FFF2-40B4-BE49-F238E27FC236}">
                <a16:creationId xmlns:a16="http://schemas.microsoft.com/office/drawing/2014/main" id="{94C0C6D2-F90C-F05F-B59E-6A2ED1E898B1}"/>
              </a:ext>
            </a:extLst>
          </p:cNvPr>
          <p:cNvSpPr/>
          <p:nvPr/>
        </p:nvSpPr>
        <p:spPr>
          <a:xfrm>
            <a:off x="13959959" y="195371"/>
            <a:ext cx="48048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a:t>2</a:t>
            </a:r>
          </a:p>
        </p:txBody>
      </p:sp>
      <p:sp>
        <p:nvSpPr>
          <p:cNvPr id="15" name="TextBox 14"/>
          <p:cNvSpPr txBox="1"/>
          <p:nvPr/>
        </p:nvSpPr>
        <p:spPr>
          <a:xfrm>
            <a:off x="1626751" y="1083361"/>
            <a:ext cx="12716381" cy="461665"/>
          </a:xfrm>
          <a:prstGeom prst="rect">
            <a:avLst/>
          </a:prstGeom>
          <a:noFill/>
        </p:spPr>
        <p:txBody>
          <a:bodyPr wrap="square" rtlCol="0">
            <a:spAutoFit/>
          </a:bodyPr>
          <a:lstStyle/>
          <a:p>
            <a:pPr algn="just"/>
            <a:r>
              <a:rPr lang="uk-UA" sz="2400" dirty="0">
                <a:latin typeface="Georgia" panose="02040502050405020303" pitchFamily="18" charset="0"/>
              </a:rPr>
              <a:t>До Конституційного Суду України у 2024 році надійшло всього 437 звернень.</a:t>
            </a:r>
            <a:endParaRPr lang="uk-UA"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737711" y="626867"/>
            <a:ext cx="13154977" cy="2857646"/>
          </a:xfrm>
          <a:prstGeom prst="rect">
            <a:avLst/>
          </a:prstGeom>
          <a:noFill/>
          <a:ln/>
        </p:spPr>
        <p:txBody>
          <a:bodyPr wrap="square" lIns="0" tIns="0" rIns="0" bIns="0" rtlCol="0" anchor="t"/>
          <a:lstStyle/>
          <a:p>
            <a:pPr algn="ctr"/>
            <a:r>
              <a:rPr lang="uk-UA" sz="2800" b="1" dirty="0" smtClean="0">
                <a:solidFill>
                  <a:srgbClr val="282824"/>
                </a:solidFill>
                <a:latin typeface="Georgia" panose="02040502050405020303" pitchFamily="18" charset="0"/>
                <a:ea typeface="Lato Bold" pitchFamily="34" charset="-122"/>
                <a:cs typeface="Lato Bold" pitchFamily="34" charset="-120"/>
              </a:rPr>
              <a:t>Рішення Другого сенату КСУ у справі за конституційними скаргами Оніщенка Руслана Ілліча, Гаврилюка Дмитра Михайловича щодо відповідності Конституції України (конституційності) </a:t>
            </a:r>
            <a:endParaRPr lang="en-US" sz="2800" b="1" dirty="0" smtClean="0">
              <a:solidFill>
                <a:srgbClr val="282824"/>
              </a:solidFill>
              <a:latin typeface="Georgia" panose="02040502050405020303" pitchFamily="18" charset="0"/>
              <a:ea typeface="Lato Bold" pitchFamily="34" charset="-122"/>
              <a:cs typeface="Lato Bold" pitchFamily="34" charset="-120"/>
            </a:endParaRPr>
          </a:p>
          <a:p>
            <a:pPr algn="ctr"/>
            <a:r>
              <a:rPr lang="uk-UA" sz="2800" b="1" dirty="0" smtClean="0">
                <a:solidFill>
                  <a:srgbClr val="282824"/>
                </a:solidFill>
                <a:latin typeface="Georgia" panose="02040502050405020303" pitchFamily="18" charset="0"/>
                <a:ea typeface="Lato Bold" pitchFamily="34" charset="-122"/>
                <a:cs typeface="Lato Bold" pitchFamily="34" charset="-120"/>
              </a:rPr>
              <a:t>частини шостої статті 615 КПК України </a:t>
            </a:r>
          </a:p>
          <a:p>
            <a:pPr algn="ctr"/>
            <a:r>
              <a:rPr lang="uk-UA" sz="2800" b="1" dirty="0" smtClean="0">
                <a:solidFill>
                  <a:srgbClr val="282824"/>
                </a:solidFill>
                <a:latin typeface="Georgia" panose="02040502050405020303" pitchFamily="18" charset="0"/>
                <a:ea typeface="Lato Bold" pitchFamily="34" charset="-122"/>
                <a:cs typeface="Lato Bold" pitchFamily="34" charset="-120"/>
              </a:rPr>
              <a:t>від </a:t>
            </a:r>
            <a:r>
              <a:rPr lang="uk-UA" sz="2800" b="1" dirty="0">
                <a:solidFill>
                  <a:srgbClr val="282824"/>
                </a:solidFill>
                <a:latin typeface="Georgia" panose="02040502050405020303" pitchFamily="18" charset="0"/>
                <a:ea typeface="Lato Bold" pitchFamily="34" charset="-122"/>
                <a:cs typeface="Lato Bold" pitchFamily="34" charset="-120"/>
              </a:rPr>
              <a:t>18 липня 2024 року № 8-р(II)/2024</a:t>
            </a:r>
            <a:endParaRPr lang="uk-UA" sz="2800" b="1" dirty="0" smtClean="0">
              <a:solidFill>
                <a:srgbClr val="282824"/>
              </a:solidFill>
              <a:latin typeface="Georgia" panose="02040502050405020303" pitchFamily="18" charset="0"/>
              <a:ea typeface="Lato Bold" pitchFamily="34" charset="-122"/>
              <a:cs typeface="Lato Bold" pitchFamily="34" charset="-120"/>
            </a:endParaRPr>
          </a:p>
          <a:p>
            <a:pPr algn="ctr"/>
            <a:r>
              <a:rPr lang="uk-UA" sz="2800" b="1" dirty="0" smtClean="0">
                <a:solidFill>
                  <a:srgbClr val="282824"/>
                </a:solidFill>
                <a:latin typeface="Georgia" panose="02040502050405020303" pitchFamily="18" charset="0"/>
                <a:ea typeface="Lato Bold" pitchFamily="34" charset="-122"/>
                <a:cs typeface="Lato Bold" pitchFamily="34" charset="-120"/>
              </a:rPr>
              <a:t>(справа про гарантії судового контролю за дотриманням прав осіб, яких утримують під вартою)</a:t>
            </a:r>
            <a:endParaRPr lang="uk-UA" sz="2800" b="1" dirty="0">
              <a:solidFill>
                <a:srgbClr val="282824"/>
              </a:solidFill>
              <a:latin typeface="Georgia" panose="02040502050405020303" pitchFamily="18" charset="0"/>
              <a:ea typeface="Lato Bold" pitchFamily="34" charset="-122"/>
              <a:cs typeface="Lato Bold" pitchFamily="34" charset="-120"/>
            </a:endParaRPr>
          </a:p>
        </p:txBody>
      </p:sp>
      <p:sp>
        <p:nvSpPr>
          <p:cNvPr id="4" name="Text 2"/>
          <p:cNvSpPr/>
          <p:nvPr/>
        </p:nvSpPr>
        <p:spPr>
          <a:xfrm>
            <a:off x="737712" y="3998229"/>
            <a:ext cx="13154977" cy="337304"/>
          </a:xfrm>
          <a:prstGeom prst="rect">
            <a:avLst/>
          </a:prstGeom>
          <a:noFill/>
          <a:ln/>
        </p:spPr>
        <p:txBody>
          <a:bodyPr wrap="none" lIns="0" tIns="0" rIns="0" bIns="0" rtlCol="0" anchor="t"/>
          <a:lstStyle/>
          <a:p>
            <a:pPr marL="0" indent="0" algn="l">
              <a:lnSpc>
                <a:spcPts val="2650"/>
              </a:lnSpc>
              <a:buNone/>
            </a:pPr>
            <a:r>
              <a:rPr lang="en-US" sz="1650" dirty="0">
                <a:solidFill>
                  <a:srgbClr val="4A4A45"/>
                </a:solidFill>
                <a:latin typeface="Georgia" panose="02040502050405020303" pitchFamily="18" charset="0"/>
                <a:ea typeface="Lato" pitchFamily="34" charset="-122"/>
                <a:cs typeface="Lato" pitchFamily="34" charset="-120"/>
              </a:rPr>
              <a:t>Конституційний Суд України вирішив:</a:t>
            </a:r>
            <a:endParaRPr lang="en-US" sz="1650" dirty="0">
              <a:latin typeface="Georgia" panose="02040502050405020303" pitchFamily="18" charset="0"/>
            </a:endParaRPr>
          </a:p>
        </p:txBody>
      </p:sp>
      <p:sp>
        <p:nvSpPr>
          <p:cNvPr id="5" name="Text 3"/>
          <p:cNvSpPr/>
          <p:nvPr/>
        </p:nvSpPr>
        <p:spPr>
          <a:xfrm>
            <a:off x="737711" y="4571517"/>
            <a:ext cx="13154977" cy="674608"/>
          </a:xfrm>
          <a:prstGeom prst="rect">
            <a:avLst/>
          </a:prstGeom>
          <a:noFill/>
          <a:ln/>
        </p:spPr>
        <p:txBody>
          <a:bodyPr wrap="square" lIns="0" tIns="0" rIns="0" bIns="0" rtlCol="0" anchor="t"/>
          <a:lstStyle/>
          <a:p>
            <a:pPr marL="0" indent="0" algn="just">
              <a:lnSpc>
                <a:spcPts val="2650"/>
              </a:lnSpc>
              <a:buNone/>
            </a:pPr>
            <a:r>
              <a:rPr lang="en-US" sz="1650" dirty="0">
                <a:solidFill>
                  <a:srgbClr val="4A4A45"/>
                </a:solidFill>
                <a:latin typeface="Georgia" panose="02040502050405020303" pitchFamily="18" charset="0"/>
                <a:ea typeface="Lato" pitchFamily="34" charset="-122"/>
                <a:cs typeface="Lato" pitchFamily="34" charset="-120"/>
              </a:rPr>
              <a:t>„1. Визнати такою, що не відповідає Конституції України (є неконституційною), частину шосту статті 615 </a:t>
            </a:r>
            <a:r>
              <a:rPr lang="en-US" sz="1650" dirty="0" smtClean="0">
                <a:solidFill>
                  <a:srgbClr val="4A4A45"/>
                </a:solidFill>
                <a:latin typeface="Georgia" panose="02040502050405020303" pitchFamily="18" charset="0"/>
                <a:ea typeface="Lato" pitchFamily="34" charset="-122"/>
                <a:cs typeface="Lato" pitchFamily="34" charset="-120"/>
              </a:rPr>
              <a:t>Кримінального процесуального кодексу </a:t>
            </a:r>
            <a:r>
              <a:rPr lang="en-US" sz="1650" dirty="0">
                <a:solidFill>
                  <a:srgbClr val="4A4A45"/>
                </a:solidFill>
                <a:latin typeface="Georgia" panose="02040502050405020303" pitchFamily="18" charset="0"/>
                <a:ea typeface="Lato" pitchFamily="34" charset="-122"/>
                <a:cs typeface="Lato" pitchFamily="34" charset="-120"/>
              </a:rPr>
              <a:t>України.</a:t>
            </a:r>
            <a:endParaRPr lang="en-US" sz="1650" dirty="0">
              <a:latin typeface="Georgia" panose="02040502050405020303" pitchFamily="18" charset="0"/>
            </a:endParaRPr>
          </a:p>
        </p:txBody>
      </p:sp>
      <p:sp>
        <p:nvSpPr>
          <p:cNvPr id="6" name="Text 4"/>
          <p:cNvSpPr/>
          <p:nvPr/>
        </p:nvSpPr>
        <p:spPr>
          <a:xfrm>
            <a:off x="737711" y="5483178"/>
            <a:ext cx="13154977" cy="674608"/>
          </a:xfrm>
          <a:prstGeom prst="rect">
            <a:avLst/>
          </a:prstGeom>
          <a:noFill/>
          <a:ln/>
        </p:spPr>
        <p:txBody>
          <a:bodyPr wrap="square" lIns="0" tIns="0" rIns="0" bIns="0" rtlCol="0" anchor="t"/>
          <a:lstStyle/>
          <a:p>
            <a:pPr marL="0" indent="0" algn="just">
              <a:lnSpc>
                <a:spcPts val="2650"/>
              </a:lnSpc>
              <a:buNone/>
            </a:pPr>
            <a:r>
              <a:rPr lang="en-US" sz="1650" dirty="0">
                <a:solidFill>
                  <a:srgbClr val="4A4A45"/>
                </a:solidFill>
                <a:latin typeface="Georgia" panose="02040502050405020303" pitchFamily="18" charset="0"/>
                <a:ea typeface="Lato" pitchFamily="34" charset="-122"/>
                <a:cs typeface="Lato" pitchFamily="34" charset="-120"/>
              </a:rPr>
              <a:t>2. Частина шоста статті 615 </a:t>
            </a:r>
            <a:r>
              <a:rPr lang="en-US" sz="1650" dirty="0" smtClean="0">
                <a:solidFill>
                  <a:srgbClr val="4A4A45"/>
                </a:solidFill>
                <a:latin typeface="Georgia" panose="02040502050405020303" pitchFamily="18" charset="0"/>
                <a:ea typeface="Lato" pitchFamily="34" charset="-122"/>
                <a:cs typeface="Lato" pitchFamily="34" charset="-120"/>
              </a:rPr>
              <a:t>Кримінального процесуального кодексу України</a:t>
            </a:r>
            <a:r>
              <a:rPr lang="en-US" sz="1650" dirty="0">
                <a:solidFill>
                  <a:srgbClr val="4A4A45"/>
                </a:solidFill>
                <a:latin typeface="Georgia" panose="02040502050405020303" pitchFamily="18" charset="0"/>
                <a:ea typeface="Lato" pitchFamily="34" charset="-122"/>
                <a:cs typeface="Lato" pitchFamily="34" charset="-120"/>
              </a:rPr>
              <a:t>, визнана неконституційною, утрачає чинність через три місяці з дня ухвалення Конституційним Судом України цього Рішення.</a:t>
            </a:r>
            <a:endParaRPr lang="en-US" sz="1650" dirty="0">
              <a:latin typeface="Georgia" panose="02040502050405020303" pitchFamily="18" charset="0"/>
            </a:endParaRPr>
          </a:p>
        </p:txBody>
      </p:sp>
      <p:sp>
        <p:nvSpPr>
          <p:cNvPr id="7" name="Text 5"/>
          <p:cNvSpPr/>
          <p:nvPr/>
        </p:nvSpPr>
        <p:spPr>
          <a:xfrm>
            <a:off x="737711" y="6394840"/>
            <a:ext cx="13154977" cy="674608"/>
          </a:xfrm>
          <a:prstGeom prst="rect">
            <a:avLst/>
          </a:prstGeom>
          <a:noFill/>
          <a:ln/>
        </p:spPr>
        <p:txBody>
          <a:bodyPr wrap="square" lIns="0" tIns="0" rIns="0" bIns="0" rtlCol="0" anchor="t"/>
          <a:lstStyle/>
          <a:p>
            <a:pPr marL="0" indent="0" algn="just">
              <a:lnSpc>
                <a:spcPts val="2650"/>
              </a:lnSpc>
              <a:buNone/>
            </a:pPr>
            <a:r>
              <a:rPr lang="en-US" sz="1650" dirty="0">
                <a:solidFill>
                  <a:srgbClr val="4A4A45"/>
                </a:solidFill>
                <a:latin typeface="Georgia" panose="02040502050405020303" pitchFamily="18" charset="0"/>
                <a:ea typeface="Lato" pitchFamily="34" charset="-122"/>
                <a:cs typeface="Lato" pitchFamily="34" charset="-120"/>
              </a:rPr>
              <a:t>3. Верховній Раді України привести нормативне регулювання, установлене частиною шостою статті 615 Кримінального процесуального кодексу України, що визнана неконституційною, у відповідність із Конституцією України та цим Рішенням".</a:t>
            </a:r>
            <a:endParaRPr lang="en-US" sz="1650" dirty="0">
              <a:latin typeface="Georgia" panose="02040502050405020303" pitchFamily="18" charset="0"/>
            </a:endParaRPr>
          </a:p>
        </p:txBody>
      </p:sp>
      <p:sp>
        <p:nvSpPr>
          <p:cNvPr id="8" name="Прямокутник 7"/>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a:t>
            </a:r>
            <a:r>
              <a:rPr lang="uk-UA" sz="1400" dirty="0" smtClean="0">
                <a:solidFill>
                  <a:srgbClr val="282824"/>
                </a:solidFill>
                <a:latin typeface="Georgia" panose="02040502050405020303" pitchFamily="18" charset="0"/>
                <a:ea typeface="Lato Bold" pitchFamily="34" charset="-122"/>
                <a:cs typeface="Lato Bold" pitchFamily="34" charset="-120"/>
              </a:rPr>
              <a:t>від </a:t>
            </a:r>
            <a:r>
              <a:rPr lang="uk-UA" sz="1400" dirty="0">
                <a:solidFill>
                  <a:srgbClr val="282824"/>
                </a:solidFill>
                <a:latin typeface="Georgia" panose="02040502050405020303" pitchFamily="18" charset="0"/>
                <a:ea typeface="Lato Bold" pitchFamily="34" charset="-122"/>
                <a:cs typeface="Lato Bold" pitchFamily="34" charset="-120"/>
              </a:rPr>
              <a:t>18 липня 2024 року № 8-р(II)/2024</a:t>
            </a:r>
          </a:p>
        </p:txBody>
      </p:sp>
      <p:sp>
        <p:nvSpPr>
          <p:cNvPr id="10" name="Прямоугольник 19">
            <a:extLst>
              <a:ext uri="{FF2B5EF4-FFF2-40B4-BE49-F238E27FC236}">
                <a16:creationId xmlns:a16="http://schemas.microsoft.com/office/drawing/2014/main" id="{94C0C6D2-F90C-F05F-B59E-6A2ED1E898B1}"/>
              </a:ext>
            </a:extLst>
          </p:cNvPr>
          <p:cNvSpPr/>
          <p:nvPr/>
        </p:nvSpPr>
        <p:spPr>
          <a:xfrm>
            <a:off x="13892687" y="195371"/>
            <a:ext cx="547751" cy="431496"/>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20</a:t>
            </a:r>
            <a:endParaRPr lang="uk-UA" sz="2400" dirty="0"/>
          </a:p>
        </p:txBody>
      </p:sp>
    </p:spTree>
    <p:extLst>
      <p:ext uri="{BB962C8B-B14F-4D97-AF65-F5344CB8AC3E}">
        <p14:creationId xmlns:p14="http://schemas.microsoft.com/office/powerpoint/2010/main" val="85128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626388" y="574596"/>
            <a:ext cx="13377624" cy="1118473"/>
          </a:xfrm>
          <a:prstGeom prst="rect">
            <a:avLst/>
          </a:prstGeom>
          <a:noFill/>
          <a:ln/>
        </p:spPr>
        <p:txBody>
          <a:bodyPr wrap="square" lIns="0" tIns="0" rIns="0" bIns="0" rtlCol="0" anchor="t"/>
          <a:lstStyle/>
          <a:p>
            <a:pPr marL="0" indent="0" algn="ctr">
              <a:lnSpc>
                <a:spcPts val="4400"/>
              </a:lnSpc>
              <a:buNone/>
            </a:pPr>
            <a:r>
              <a:rPr lang="en-US" sz="3500" b="1" dirty="0">
                <a:solidFill>
                  <a:srgbClr val="282824"/>
                </a:solidFill>
                <a:latin typeface="Georgia" panose="02040502050405020303" pitchFamily="18" charset="0"/>
                <a:ea typeface="Lato Bold" pitchFamily="34" charset="-122"/>
                <a:cs typeface="Lato Bold" pitchFamily="34" charset="-120"/>
              </a:rPr>
              <a:t>Неконституційний припис та юридичні позиції КСУ щодо права на свободу</a:t>
            </a:r>
            <a:endParaRPr lang="en-US" sz="3500" dirty="0">
              <a:latin typeface="Georgia" panose="02040502050405020303" pitchFamily="18" charset="0"/>
            </a:endParaRPr>
          </a:p>
        </p:txBody>
      </p:sp>
      <p:sp>
        <p:nvSpPr>
          <p:cNvPr id="3" name="Shape 1"/>
          <p:cNvSpPr/>
          <p:nvPr/>
        </p:nvSpPr>
        <p:spPr>
          <a:xfrm>
            <a:off x="626388" y="2050971"/>
            <a:ext cx="4339947" cy="5603915"/>
          </a:xfrm>
          <a:prstGeom prst="roundRect">
            <a:avLst>
              <a:gd name="adj" fmla="val 619"/>
            </a:avLst>
          </a:prstGeom>
          <a:solidFill>
            <a:schemeClr val="accent3">
              <a:lumMod val="40000"/>
              <a:lumOff val="60000"/>
            </a:schemeClr>
          </a:solidFill>
          <a:ln/>
          <a:effectLst>
            <a:innerShdw blurRad="114300">
              <a:prstClr val="black"/>
            </a:innerShdw>
          </a:effectLst>
        </p:spPr>
      </p:sp>
      <p:sp>
        <p:nvSpPr>
          <p:cNvPr id="4" name="Text 2"/>
          <p:cNvSpPr/>
          <p:nvPr/>
        </p:nvSpPr>
        <p:spPr>
          <a:xfrm>
            <a:off x="805339" y="2229922"/>
            <a:ext cx="3982045" cy="559118"/>
          </a:xfrm>
          <a:prstGeom prst="rect">
            <a:avLst/>
          </a:prstGeom>
          <a:noFill/>
          <a:ln/>
        </p:spPr>
        <p:txBody>
          <a:bodyPr wrap="square" lIns="0" tIns="0" rIns="0" bIns="0" rtlCol="0" anchor="t"/>
          <a:lstStyle/>
          <a:p>
            <a:pPr marL="0" indent="0" algn="ctr">
              <a:lnSpc>
                <a:spcPts val="2200"/>
              </a:lnSpc>
              <a:buNone/>
            </a:pPr>
            <a:r>
              <a:rPr lang="en-US" sz="1750" b="1" dirty="0">
                <a:solidFill>
                  <a:srgbClr val="4A4A45"/>
                </a:solidFill>
                <a:latin typeface="Georgia" panose="02040502050405020303" pitchFamily="18" charset="0"/>
                <a:ea typeface="Lato Bold" pitchFamily="34" charset="-122"/>
                <a:cs typeface="Lato Bold" pitchFamily="34" charset="-120"/>
              </a:rPr>
              <a:t>Припис, який визнано неконституційним:</a:t>
            </a:r>
            <a:endParaRPr lang="en-US" sz="1750" dirty="0">
              <a:latin typeface="Georgia" panose="02040502050405020303" pitchFamily="18" charset="0"/>
            </a:endParaRPr>
          </a:p>
        </p:txBody>
      </p:sp>
      <p:sp>
        <p:nvSpPr>
          <p:cNvPr id="5" name="Text 3"/>
          <p:cNvSpPr/>
          <p:nvPr/>
        </p:nvSpPr>
        <p:spPr>
          <a:xfrm>
            <a:off x="805339" y="2896314"/>
            <a:ext cx="3982045" cy="858679"/>
          </a:xfrm>
          <a:prstGeom prst="rect">
            <a:avLst/>
          </a:prstGeom>
          <a:noFill/>
          <a:ln/>
        </p:spPr>
        <p:txBody>
          <a:bodyPr wrap="square" lIns="0" tIns="0" rIns="0" bIns="0" rtlCol="0" anchor="t"/>
          <a:lstStyle/>
          <a:p>
            <a:pPr marL="0" indent="0" algn="just">
              <a:lnSpc>
                <a:spcPts val="2250"/>
              </a:lnSpc>
              <a:buNone/>
            </a:pPr>
            <a:r>
              <a:rPr lang="en-US" sz="1400" dirty="0">
                <a:solidFill>
                  <a:srgbClr val="4A4A45"/>
                </a:solidFill>
                <a:latin typeface="Georgia" panose="02040502050405020303" pitchFamily="18" charset="0"/>
                <a:ea typeface="Lato" pitchFamily="34" charset="-122"/>
                <a:cs typeface="Lato" pitchFamily="34" charset="-120"/>
              </a:rPr>
              <a:t>„Стаття 615. Особливий режим кримінального провадження в умовах воєнного стану</a:t>
            </a:r>
            <a:endParaRPr lang="en-US" sz="1400" dirty="0">
              <a:latin typeface="Georgia" panose="02040502050405020303" pitchFamily="18" charset="0"/>
            </a:endParaRPr>
          </a:p>
        </p:txBody>
      </p:sp>
      <p:sp>
        <p:nvSpPr>
          <p:cNvPr id="6" name="Text 4"/>
          <p:cNvSpPr/>
          <p:nvPr/>
        </p:nvSpPr>
        <p:spPr>
          <a:xfrm>
            <a:off x="805339" y="3564910"/>
            <a:ext cx="3982045" cy="2576036"/>
          </a:xfrm>
          <a:prstGeom prst="rect">
            <a:avLst/>
          </a:prstGeom>
          <a:noFill/>
          <a:ln/>
        </p:spPr>
        <p:txBody>
          <a:bodyPr wrap="square" lIns="0" tIns="0" rIns="0" bIns="0" rtlCol="0" anchor="t"/>
          <a:lstStyle/>
          <a:p>
            <a:pPr marL="0" indent="0" algn="just">
              <a:lnSpc>
                <a:spcPts val="2250"/>
              </a:lnSpc>
              <a:buNone/>
            </a:pPr>
            <a:r>
              <a:rPr lang="en-US" sz="1400" dirty="0" smtClean="0">
                <a:solidFill>
                  <a:srgbClr val="4A4A45"/>
                </a:solidFill>
                <a:latin typeface="Georgia" panose="02040502050405020303" pitchFamily="18" charset="0"/>
                <a:ea typeface="Lato" pitchFamily="34" charset="-122"/>
                <a:cs typeface="Lato" pitchFamily="34" charset="-120"/>
              </a:rPr>
              <a:t>6. У </a:t>
            </a:r>
            <a:r>
              <a:rPr lang="en-US" sz="1400" dirty="0">
                <a:solidFill>
                  <a:srgbClr val="4A4A45"/>
                </a:solidFill>
                <a:latin typeface="Georgia" panose="02040502050405020303" pitchFamily="18" charset="0"/>
                <a:ea typeface="Lato" pitchFamily="34" charset="-122"/>
                <a:cs typeface="Lato" pitchFamily="34" charset="-120"/>
              </a:rPr>
              <a:t>разі закінчення строку дії ухвали суду про тримання під вартою та неможливості розгляду судом питання про продовження строку тримання під вартою в установленому цим Кодексом порядку обраний запобіжний захід у вигляді тримання під вартою вважається продовженим до вирішення відповідного питання судом, але не більше ніж на два місяці".</a:t>
            </a:r>
            <a:endParaRPr lang="en-US" sz="1400" dirty="0">
              <a:latin typeface="Georgia" panose="02040502050405020303" pitchFamily="18" charset="0"/>
            </a:endParaRPr>
          </a:p>
        </p:txBody>
      </p:sp>
      <p:sp>
        <p:nvSpPr>
          <p:cNvPr id="7" name="Shape 5"/>
          <p:cNvSpPr/>
          <p:nvPr/>
        </p:nvSpPr>
        <p:spPr>
          <a:xfrm>
            <a:off x="5145286" y="2050971"/>
            <a:ext cx="4339947" cy="5603915"/>
          </a:xfrm>
          <a:prstGeom prst="roundRect">
            <a:avLst>
              <a:gd name="adj" fmla="val 619"/>
            </a:avLst>
          </a:prstGeom>
          <a:solidFill>
            <a:schemeClr val="accent3">
              <a:lumMod val="40000"/>
              <a:lumOff val="60000"/>
            </a:schemeClr>
          </a:solidFill>
          <a:ln/>
          <a:effectLst>
            <a:innerShdw blurRad="114300">
              <a:prstClr val="black"/>
            </a:innerShdw>
          </a:effectLst>
        </p:spPr>
      </p:sp>
      <p:sp>
        <p:nvSpPr>
          <p:cNvPr id="8" name="Text 6"/>
          <p:cNvSpPr/>
          <p:nvPr/>
        </p:nvSpPr>
        <p:spPr>
          <a:xfrm>
            <a:off x="5324237" y="2229922"/>
            <a:ext cx="3982045" cy="559118"/>
          </a:xfrm>
          <a:prstGeom prst="rect">
            <a:avLst/>
          </a:prstGeom>
          <a:noFill/>
          <a:ln/>
        </p:spPr>
        <p:txBody>
          <a:bodyPr wrap="square" lIns="0" tIns="0" rIns="0" bIns="0" rtlCol="0" anchor="t"/>
          <a:lstStyle/>
          <a:p>
            <a:pPr marL="0" indent="0" algn="ctr">
              <a:lnSpc>
                <a:spcPts val="2200"/>
              </a:lnSpc>
              <a:buNone/>
            </a:pPr>
            <a:r>
              <a:rPr lang="en-US" sz="1750" b="1" dirty="0">
                <a:solidFill>
                  <a:srgbClr val="4A4A45"/>
                </a:solidFill>
                <a:latin typeface="Georgia" panose="02040502050405020303" pitchFamily="18" charset="0"/>
                <a:ea typeface="Lato Bold" pitchFamily="34" charset="-122"/>
                <a:cs typeface="Lato Bold" pitchFamily="34" charset="-120"/>
              </a:rPr>
              <a:t>Юридичні позиції КСУ щодо свободи:</a:t>
            </a:r>
            <a:endParaRPr lang="en-US" sz="1750" dirty="0">
              <a:latin typeface="Georgia" panose="02040502050405020303" pitchFamily="18" charset="0"/>
            </a:endParaRPr>
          </a:p>
        </p:txBody>
      </p:sp>
      <p:sp>
        <p:nvSpPr>
          <p:cNvPr id="9" name="Text 7"/>
          <p:cNvSpPr/>
          <p:nvPr/>
        </p:nvSpPr>
        <p:spPr>
          <a:xfrm>
            <a:off x="5324237" y="2896314"/>
            <a:ext cx="3982045" cy="3434715"/>
          </a:xfrm>
          <a:prstGeom prst="rect">
            <a:avLst/>
          </a:prstGeom>
          <a:noFill/>
          <a:ln/>
        </p:spPr>
        <p:txBody>
          <a:bodyPr wrap="square" lIns="0" tIns="0" rIns="0" bIns="0" rtlCol="0" anchor="t"/>
          <a:lstStyle/>
          <a:p>
            <a:pPr marL="0" indent="0" algn="just">
              <a:lnSpc>
                <a:spcPts val="2250"/>
              </a:lnSpc>
              <a:buNone/>
            </a:pPr>
            <a:r>
              <a:rPr lang="en-US" sz="1400" dirty="0">
                <a:solidFill>
                  <a:srgbClr val="4A4A45"/>
                </a:solidFill>
                <a:latin typeface="Georgia" panose="02040502050405020303" pitchFamily="18" charset="0"/>
                <a:ea typeface="Lato" pitchFamily="34" charset="-122"/>
                <a:cs typeface="Lato" pitchFamily="34" charset="-120"/>
              </a:rPr>
              <a:t>„З урахуванням того, що Конституція України, як і конституції інших демократичних держав, та універсальні міжнародні документи у сфері прав людини надають свободі чільну позицію з-поміж конституційних цінностей, Конституційний Суд України розрізняє загальну свободу дій, яка поряд із людською гідністю міститься в каталозі конституційних прав людини, є їх сутнісним змістом, і право на свободу та особисту недоторканність (стаття 29 Основного Закону України) як свободу людини від свавільного ув'язнення"</a:t>
            </a:r>
            <a:endParaRPr lang="en-US" sz="1400" dirty="0">
              <a:latin typeface="Georgia" panose="02040502050405020303" pitchFamily="18" charset="0"/>
            </a:endParaRPr>
          </a:p>
        </p:txBody>
      </p:sp>
      <p:sp>
        <p:nvSpPr>
          <p:cNvPr id="10" name="Shape 8"/>
          <p:cNvSpPr/>
          <p:nvPr/>
        </p:nvSpPr>
        <p:spPr>
          <a:xfrm>
            <a:off x="9664184" y="2050971"/>
            <a:ext cx="4339947" cy="5603915"/>
          </a:xfrm>
          <a:prstGeom prst="roundRect">
            <a:avLst>
              <a:gd name="adj" fmla="val 619"/>
            </a:avLst>
          </a:prstGeom>
          <a:solidFill>
            <a:schemeClr val="accent3">
              <a:lumMod val="40000"/>
              <a:lumOff val="60000"/>
            </a:schemeClr>
          </a:solidFill>
          <a:ln/>
          <a:effectLst>
            <a:innerShdw blurRad="114300">
              <a:prstClr val="black"/>
            </a:innerShdw>
          </a:effectLst>
        </p:spPr>
      </p:sp>
      <p:sp>
        <p:nvSpPr>
          <p:cNvPr id="11" name="Text 9"/>
          <p:cNvSpPr/>
          <p:nvPr/>
        </p:nvSpPr>
        <p:spPr>
          <a:xfrm>
            <a:off x="9843135" y="2229922"/>
            <a:ext cx="3982045" cy="559118"/>
          </a:xfrm>
          <a:prstGeom prst="rect">
            <a:avLst/>
          </a:prstGeom>
          <a:noFill/>
          <a:ln/>
        </p:spPr>
        <p:txBody>
          <a:bodyPr wrap="square" lIns="0" tIns="0" rIns="0" bIns="0" rtlCol="0" anchor="t"/>
          <a:lstStyle/>
          <a:p>
            <a:pPr marL="0" indent="0" algn="ctr">
              <a:lnSpc>
                <a:spcPts val="2200"/>
              </a:lnSpc>
              <a:buNone/>
            </a:pPr>
            <a:r>
              <a:rPr lang="en-US" sz="1750" b="1" dirty="0">
                <a:solidFill>
                  <a:srgbClr val="4A4A45"/>
                </a:solidFill>
                <a:latin typeface="Georgia" panose="02040502050405020303" pitchFamily="18" charset="0"/>
                <a:ea typeface="Lato Bold" pitchFamily="34" charset="-122"/>
                <a:cs typeface="Lato Bold" pitchFamily="34" charset="-120"/>
              </a:rPr>
              <a:t>Історичний контекст права на свободу:</a:t>
            </a:r>
            <a:endParaRPr lang="en-US" sz="1750" dirty="0">
              <a:latin typeface="Georgia" panose="02040502050405020303" pitchFamily="18" charset="0"/>
            </a:endParaRPr>
          </a:p>
        </p:txBody>
      </p:sp>
      <p:sp>
        <p:nvSpPr>
          <p:cNvPr id="12" name="Text 10"/>
          <p:cNvSpPr/>
          <p:nvPr/>
        </p:nvSpPr>
        <p:spPr>
          <a:xfrm>
            <a:off x="9843135" y="2896314"/>
            <a:ext cx="3982045" cy="4579620"/>
          </a:xfrm>
          <a:prstGeom prst="rect">
            <a:avLst/>
          </a:prstGeom>
          <a:noFill/>
          <a:ln/>
        </p:spPr>
        <p:txBody>
          <a:bodyPr wrap="square" lIns="0" tIns="0" rIns="0" bIns="0" rtlCol="0" anchor="t"/>
          <a:lstStyle/>
          <a:p>
            <a:pPr marL="0" indent="0" algn="just">
              <a:lnSpc>
                <a:spcPts val="2250"/>
              </a:lnSpc>
              <a:buNone/>
            </a:pPr>
            <a:r>
              <a:rPr lang="en-US" sz="1400" dirty="0">
                <a:solidFill>
                  <a:srgbClr val="4A4A45"/>
                </a:solidFill>
                <a:latin typeface="Georgia" panose="02040502050405020303" pitchFamily="18" charset="0"/>
                <a:ea typeface="Lato" pitchFamily="34" charset="-122"/>
                <a:cs typeface="Lato" pitchFamily="34" charset="-120"/>
              </a:rPr>
              <a:t>„Водночас Конституційний Суд України зазначає, що закріплення у статті 29 Конституції України гарантій права на свободу та особисту недоторканність ціннісно перебуває серед цивілізаційних здобутків, що їх визнали усі демократичні держави, засновані на повазі до верховенства права. В англо-американській і в європейській континентальній правових традиціях діють конституційні засоби судового контролю тримання під вартою особи – Habeas corpus, Amparo de libertad або еквівалентні інститути, які спрямовані на захист судом особистої свободи людини як одного з найбільш значущих основоположних прав."</a:t>
            </a:r>
            <a:endParaRPr lang="en-US" sz="1400" dirty="0">
              <a:latin typeface="Georgia" panose="02040502050405020303" pitchFamily="18" charset="0"/>
            </a:endParaRPr>
          </a:p>
        </p:txBody>
      </p:sp>
      <p:sp>
        <p:nvSpPr>
          <p:cNvPr id="13" name="Прямокутник 12"/>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від 18 липня 2024 року № 8-р(II)/2024</a:t>
            </a:r>
          </a:p>
        </p:txBody>
      </p:sp>
      <p:sp>
        <p:nvSpPr>
          <p:cNvPr id="15"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379225"/>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21</a:t>
            </a:r>
            <a:endParaRPr lang="uk-UA" sz="2400" dirty="0"/>
          </a:p>
        </p:txBody>
      </p:sp>
    </p:spTree>
    <p:extLst>
      <p:ext uri="{BB962C8B-B14F-4D97-AF65-F5344CB8AC3E}">
        <p14:creationId xmlns:p14="http://schemas.microsoft.com/office/powerpoint/2010/main" val="359374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523994" y="673536"/>
            <a:ext cx="13582412" cy="935831"/>
          </a:xfrm>
          <a:prstGeom prst="rect">
            <a:avLst/>
          </a:prstGeom>
          <a:noFill/>
          <a:ln/>
        </p:spPr>
        <p:txBody>
          <a:bodyPr wrap="square" lIns="0" tIns="0" rIns="0" bIns="0" rtlCol="0" anchor="t"/>
          <a:lstStyle/>
          <a:p>
            <a:pPr marL="0" indent="0" algn="ctr">
              <a:lnSpc>
                <a:spcPts val="3650"/>
              </a:lnSpc>
              <a:buNone/>
            </a:pPr>
            <a:r>
              <a:rPr lang="en-US" sz="2900" b="1" dirty="0">
                <a:solidFill>
                  <a:srgbClr val="282824"/>
                </a:solidFill>
                <a:latin typeface="Georgia" panose="02040502050405020303" pitchFamily="18" charset="0"/>
                <a:ea typeface="Lato Bold" pitchFamily="34" charset="-122"/>
                <a:cs typeface="Lato Bold" pitchFamily="34" charset="-120"/>
              </a:rPr>
              <a:t>Конституційні гарантії права на свободу та особисту недоторканність</a:t>
            </a:r>
            <a:endParaRPr lang="en-US" sz="2900" dirty="0">
              <a:latin typeface="Georgia" panose="02040502050405020303" pitchFamily="18" charset="0"/>
            </a:endParaRPr>
          </a:p>
        </p:txBody>
      </p:sp>
      <p:pic>
        <p:nvPicPr>
          <p:cNvPr id="3" name="Image 0" descr="preencoded.png"/>
          <p:cNvPicPr>
            <a:picLocks noChangeAspect="1"/>
          </p:cNvPicPr>
          <p:nvPr/>
        </p:nvPicPr>
        <p:blipFill>
          <a:blip r:embed="rId4"/>
          <a:stretch>
            <a:fillRect/>
          </a:stretch>
        </p:blipFill>
        <p:spPr>
          <a:xfrm>
            <a:off x="523994" y="1764506"/>
            <a:ext cx="748546" cy="1341715"/>
          </a:xfrm>
          <a:prstGeom prst="rect">
            <a:avLst/>
          </a:prstGeom>
          <a:effectLst>
            <a:innerShdw blurRad="114300">
              <a:prstClr val="black"/>
            </a:innerShdw>
          </a:effectLst>
        </p:spPr>
      </p:pic>
      <p:sp>
        <p:nvSpPr>
          <p:cNvPr id="4" name="Text 1"/>
          <p:cNvSpPr/>
          <p:nvPr/>
        </p:nvSpPr>
        <p:spPr>
          <a:xfrm>
            <a:off x="1497092" y="1914168"/>
            <a:ext cx="4179927" cy="233958"/>
          </a:xfrm>
          <a:prstGeom prst="rect">
            <a:avLst/>
          </a:prstGeom>
          <a:noFill/>
          <a:ln/>
        </p:spPr>
        <p:txBody>
          <a:bodyPr wrap="none" lIns="0" tIns="0" rIns="0" bIns="0" rtlCol="0" anchor="t"/>
          <a:lstStyle/>
          <a:p>
            <a:pPr marL="0" indent="0" algn="l">
              <a:lnSpc>
                <a:spcPts val="1800"/>
              </a:lnSpc>
              <a:buNone/>
            </a:pPr>
            <a:r>
              <a:rPr lang="en-US" sz="1450" b="1" dirty="0">
                <a:solidFill>
                  <a:srgbClr val="4A4A45"/>
                </a:solidFill>
                <a:latin typeface="Georgia" panose="02040502050405020303" pitchFamily="18" charset="0"/>
                <a:ea typeface="Lato Bold" pitchFamily="34" charset="-122"/>
                <a:cs typeface="Lato Bold" pitchFamily="34" charset="-120"/>
              </a:rPr>
              <a:t>Винятковий характер обмеження свободи</a:t>
            </a:r>
            <a:endParaRPr lang="en-US" sz="1450" dirty="0">
              <a:latin typeface="Georgia" panose="02040502050405020303" pitchFamily="18" charset="0"/>
            </a:endParaRPr>
          </a:p>
        </p:txBody>
      </p:sp>
      <p:sp>
        <p:nvSpPr>
          <p:cNvPr id="5" name="Text 2"/>
          <p:cNvSpPr/>
          <p:nvPr/>
        </p:nvSpPr>
        <p:spPr>
          <a:xfrm>
            <a:off x="1497092" y="2237899"/>
            <a:ext cx="12609314" cy="718661"/>
          </a:xfrm>
          <a:prstGeom prst="rect">
            <a:avLst/>
          </a:prstGeom>
          <a:noFill/>
          <a:ln/>
        </p:spPr>
        <p:txBody>
          <a:bodyPr wrap="square" lIns="0" tIns="0" rIns="0" bIns="0" rtlCol="0" anchor="t"/>
          <a:lstStyle/>
          <a:p>
            <a:pPr marL="0" indent="0" algn="l">
              <a:lnSpc>
                <a:spcPts val="1850"/>
              </a:lnSpc>
              <a:buNone/>
            </a:pPr>
            <a:r>
              <a:rPr lang="en-US" sz="1150" dirty="0">
                <a:solidFill>
                  <a:srgbClr val="4A4A45"/>
                </a:solidFill>
                <a:latin typeface="Georgia" panose="02040502050405020303" pitchFamily="18" charset="0"/>
                <a:ea typeface="Lato" pitchFamily="34" charset="-122"/>
                <a:cs typeface="Lato" pitchFamily="34" charset="-120"/>
              </a:rPr>
              <a:t>„Конституційний Суд України бере до уваги, що частина друга статті 29 Основного Закону України акцентує на винятковому характері заходів утручання у право на свободу та особисту недоторканність: „Ніхто не може бути заарештований або триматися під вартою інакше як за вмотивованим рішенням суду і тільки на підставах та в порядку, встановлених законом".</a:t>
            </a:r>
            <a:endParaRPr lang="en-US" sz="1150" dirty="0">
              <a:latin typeface="Georgia" panose="02040502050405020303" pitchFamily="18" charset="0"/>
            </a:endParaRPr>
          </a:p>
        </p:txBody>
      </p:sp>
      <p:pic>
        <p:nvPicPr>
          <p:cNvPr id="6" name="Image 1" descr="preencoded.png"/>
          <p:cNvPicPr>
            <a:picLocks noChangeAspect="1"/>
          </p:cNvPicPr>
          <p:nvPr/>
        </p:nvPicPr>
        <p:blipFill>
          <a:blip r:embed="rId5"/>
          <a:stretch>
            <a:fillRect/>
          </a:stretch>
        </p:blipFill>
        <p:spPr>
          <a:xfrm>
            <a:off x="523994" y="3106222"/>
            <a:ext cx="748546" cy="1910596"/>
          </a:xfrm>
          <a:prstGeom prst="rect">
            <a:avLst/>
          </a:prstGeom>
          <a:effectLst>
            <a:innerShdw blurRad="114300">
              <a:prstClr val="black"/>
            </a:innerShdw>
          </a:effectLst>
        </p:spPr>
      </p:pic>
      <p:sp>
        <p:nvSpPr>
          <p:cNvPr id="7" name="Text 3"/>
          <p:cNvSpPr/>
          <p:nvPr/>
        </p:nvSpPr>
        <p:spPr>
          <a:xfrm>
            <a:off x="1497092" y="3255883"/>
            <a:ext cx="2400062" cy="233958"/>
          </a:xfrm>
          <a:prstGeom prst="rect">
            <a:avLst/>
          </a:prstGeom>
          <a:noFill/>
          <a:ln/>
        </p:spPr>
        <p:txBody>
          <a:bodyPr wrap="none" lIns="0" tIns="0" rIns="0" bIns="0" rtlCol="0" anchor="t"/>
          <a:lstStyle/>
          <a:p>
            <a:pPr marL="0" indent="0" algn="l">
              <a:lnSpc>
                <a:spcPts val="1800"/>
              </a:lnSpc>
              <a:buNone/>
            </a:pPr>
            <a:r>
              <a:rPr lang="en-US" sz="1450" b="1" dirty="0">
                <a:solidFill>
                  <a:srgbClr val="4A4A45"/>
                </a:solidFill>
                <a:latin typeface="Georgia" panose="02040502050405020303" pitchFamily="18" charset="0"/>
                <a:ea typeface="Lato Bold" pitchFamily="34" charset="-122"/>
                <a:cs typeface="Lato Bold" pitchFamily="34" charset="-120"/>
              </a:rPr>
              <a:t>Роль судового контролю</a:t>
            </a:r>
            <a:endParaRPr lang="en-US" sz="1450" dirty="0">
              <a:latin typeface="Georgia" panose="02040502050405020303" pitchFamily="18" charset="0"/>
            </a:endParaRPr>
          </a:p>
        </p:txBody>
      </p:sp>
      <p:sp>
        <p:nvSpPr>
          <p:cNvPr id="8" name="Text 4"/>
          <p:cNvSpPr/>
          <p:nvPr/>
        </p:nvSpPr>
        <p:spPr>
          <a:xfrm>
            <a:off x="1497092" y="3579614"/>
            <a:ext cx="12609314" cy="479108"/>
          </a:xfrm>
          <a:prstGeom prst="rect">
            <a:avLst/>
          </a:prstGeom>
          <a:noFill/>
          <a:ln/>
        </p:spPr>
        <p:txBody>
          <a:bodyPr wrap="square" lIns="0" tIns="0" rIns="0" bIns="0" rtlCol="0" anchor="t"/>
          <a:lstStyle/>
          <a:p>
            <a:pPr marL="0" indent="0" algn="l">
              <a:lnSpc>
                <a:spcPts val="1850"/>
              </a:lnSpc>
              <a:buNone/>
            </a:pPr>
            <a:r>
              <a:rPr lang="en-US" sz="1150" dirty="0">
                <a:solidFill>
                  <a:srgbClr val="4A4A45"/>
                </a:solidFill>
                <a:latin typeface="Georgia" panose="02040502050405020303" pitchFamily="18" charset="0"/>
                <a:ea typeface="Lato" pitchFamily="34" charset="-122"/>
                <a:cs typeface="Lato" pitchFamily="34" charset="-120"/>
              </a:rPr>
              <a:t>„У приписах статті 29 Основного Закону України конституцієдавець наголошує на ролі суду і, зокрема, на значенні вмотивованого рішення суду для тримання особи під вартою"</a:t>
            </a:r>
            <a:endParaRPr lang="en-US" sz="1150" dirty="0">
              <a:latin typeface="Georgia" panose="02040502050405020303" pitchFamily="18" charset="0"/>
            </a:endParaRPr>
          </a:p>
        </p:txBody>
      </p:sp>
      <p:sp>
        <p:nvSpPr>
          <p:cNvPr id="9" name="Text 5"/>
          <p:cNvSpPr/>
          <p:nvPr/>
        </p:nvSpPr>
        <p:spPr>
          <a:xfrm>
            <a:off x="1497092" y="3963115"/>
            <a:ext cx="12609314" cy="718661"/>
          </a:xfrm>
          <a:prstGeom prst="rect">
            <a:avLst/>
          </a:prstGeom>
          <a:noFill/>
          <a:ln/>
        </p:spPr>
        <p:txBody>
          <a:bodyPr wrap="square" lIns="0" tIns="0" rIns="0" bIns="0" rtlCol="0" anchor="t"/>
          <a:lstStyle/>
          <a:p>
            <a:pPr marL="0" indent="0" algn="l">
              <a:lnSpc>
                <a:spcPts val="1850"/>
              </a:lnSpc>
              <a:buNone/>
            </a:pPr>
            <a:r>
              <a:rPr lang="en-US" sz="1150" dirty="0">
                <a:solidFill>
                  <a:srgbClr val="4A4A45"/>
                </a:solidFill>
                <a:latin typeface="Georgia" panose="02040502050405020303" pitchFamily="18" charset="0"/>
                <a:ea typeface="Lato" pitchFamily="34" charset="-122"/>
                <a:cs typeface="Lato" pitchFamily="34" charset="-120"/>
              </a:rPr>
              <a:t>„Отже, Конституційний Суд України зазначає, що згідно з приписами статті 29 Основного Закону України гарантії права на свободу та особисту недоторканність expressis verbis полягають насамперед у судовому контролі (і за його наслідками – умотивованому рішенні суду), який конституційно уможливлює тримання особи під вартою, а також у тому, що тримання під вартою може бути застосоване лише на підставах і в порядку, установлених законом"</a:t>
            </a:r>
            <a:endParaRPr lang="en-US" sz="1150" dirty="0">
              <a:latin typeface="Georgia" panose="02040502050405020303" pitchFamily="18" charset="0"/>
            </a:endParaRPr>
          </a:p>
        </p:txBody>
      </p:sp>
      <p:pic>
        <p:nvPicPr>
          <p:cNvPr id="10" name="Image 2" descr="preencoded.png"/>
          <p:cNvPicPr>
            <a:picLocks noChangeAspect="1"/>
          </p:cNvPicPr>
          <p:nvPr/>
        </p:nvPicPr>
        <p:blipFill>
          <a:blip r:embed="rId6"/>
          <a:stretch>
            <a:fillRect/>
          </a:stretch>
        </p:blipFill>
        <p:spPr>
          <a:xfrm>
            <a:off x="523994" y="5016818"/>
            <a:ext cx="748546" cy="1341715"/>
          </a:xfrm>
          <a:prstGeom prst="rect">
            <a:avLst/>
          </a:prstGeom>
          <a:effectLst>
            <a:innerShdw blurRad="114300">
              <a:prstClr val="black"/>
            </a:innerShdw>
          </a:effectLst>
        </p:spPr>
      </p:pic>
      <p:sp>
        <p:nvSpPr>
          <p:cNvPr id="11" name="Text 6"/>
          <p:cNvSpPr/>
          <p:nvPr/>
        </p:nvSpPr>
        <p:spPr>
          <a:xfrm>
            <a:off x="1497092" y="5166479"/>
            <a:ext cx="3299222" cy="233958"/>
          </a:xfrm>
          <a:prstGeom prst="rect">
            <a:avLst/>
          </a:prstGeom>
          <a:noFill/>
          <a:ln/>
        </p:spPr>
        <p:txBody>
          <a:bodyPr wrap="none" lIns="0" tIns="0" rIns="0" bIns="0" rtlCol="0" anchor="t"/>
          <a:lstStyle/>
          <a:p>
            <a:pPr marL="0" indent="0" algn="l">
              <a:lnSpc>
                <a:spcPts val="1800"/>
              </a:lnSpc>
              <a:buNone/>
            </a:pPr>
            <a:r>
              <a:rPr lang="en-US" sz="1450" b="1" dirty="0">
                <a:solidFill>
                  <a:srgbClr val="4A4A45"/>
                </a:solidFill>
                <a:latin typeface="Georgia" panose="02040502050405020303" pitchFamily="18" charset="0"/>
                <a:ea typeface="Lato Bold" pitchFamily="34" charset="-122"/>
                <a:cs typeface="Lato Bold" pitchFamily="34" charset="-120"/>
              </a:rPr>
              <a:t>Винятковість запобіжного заходу</a:t>
            </a:r>
            <a:endParaRPr lang="en-US" sz="1450" dirty="0">
              <a:latin typeface="Georgia" panose="02040502050405020303" pitchFamily="18" charset="0"/>
            </a:endParaRPr>
          </a:p>
        </p:txBody>
      </p:sp>
      <p:sp>
        <p:nvSpPr>
          <p:cNvPr id="12" name="Text 7"/>
          <p:cNvSpPr/>
          <p:nvPr/>
        </p:nvSpPr>
        <p:spPr>
          <a:xfrm>
            <a:off x="1497092" y="5490210"/>
            <a:ext cx="12609314" cy="718661"/>
          </a:xfrm>
          <a:prstGeom prst="rect">
            <a:avLst/>
          </a:prstGeom>
          <a:noFill/>
          <a:ln/>
        </p:spPr>
        <p:txBody>
          <a:bodyPr wrap="square" lIns="0" tIns="0" rIns="0" bIns="0" rtlCol="0" anchor="t"/>
          <a:lstStyle/>
          <a:p>
            <a:pPr marL="0" indent="0" algn="l">
              <a:lnSpc>
                <a:spcPts val="1850"/>
              </a:lnSpc>
              <a:buNone/>
            </a:pPr>
            <a:r>
              <a:rPr lang="en-US" sz="1150" dirty="0">
                <a:solidFill>
                  <a:srgbClr val="4A4A45"/>
                </a:solidFill>
                <a:latin typeface="Georgia" panose="02040502050405020303" pitchFamily="18" charset="0"/>
                <a:ea typeface="Lato" pitchFamily="34" charset="-122"/>
                <a:cs typeface="Lato" pitchFamily="34" charset="-120"/>
              </a:rPr>
              <a:t>„Конституційний Суд України зауважує, що наведений підхід законодавець визначив у приписах </a:t>
            </a:r>
            <a:r>
              <a:rPr lang="en-US" sz="1150" dirty="0" smtClean="0">
                <a:solidFill>
                  <a:srgbClr val="4A4A45"/>
                </a:solidFill>
                <a:latin typeface="Georgia" panose="02040502050405020303" pitchFamily="18" charset="0"/>
                <a:ea typeface="Lato" pitchFamily="34" charset="-122"/>
                <a:cs typeface="Lato" pitchFamily="34" charset="-120"/>
              </a:rPr>
              <a:t>Кодексу, </a:t>
            </a:r>
            <a:r>
              <a:rPr lang="en-US" sz="1150" dirty="0">
                <a:solidFill>
                  <a:srgbClr val="4A4A45"/>
                </a:solidFill>
                <a:latin typeface="Georgia" panose="02040502050405020303" pitchFamily="18" charset="0"/>
                <a:ea typeface="Lato" pitchFamily="34" charset="-122"/>
                <a:cs typeface="Lato" pitchFamily="34" charset="-120"/>
              </a:rPr>
              <a:t>якими встановлено, зокрема, що тримання особи під вартою „є винятковим запобіжним заходом, який застосовується виключно у разі, якщо прокурор доведе, що жоден із більш м'яких запобіжних заходів не зможе запобігти ризикам, передбаченим статтею 177 цього Кодексу, крім випадків, передбачених частинами шостою та восьмою статті 176 цього Кодексу" (частина перша статті 183)"</a:t>
            </a:r>
            <a:endParaRPr lang="en-US" sz="1150" dirty="0">
              <a:latin typeface="Georgia" panose="02040502050405020303" pitchFamily="18" charset="0"/>
            </a:endParaRPr>
          </a:p>
        </p:txBody>
      </p:sp>
      <p:pic>
        <p:nvPicPr>
          <p:cNvPr id="13" name="Image 3" descr="preencoded.png"/>
          <p:cNvPicPr>
            <a:picLocks noChangeAspect="1"/>
          </p:cNvPicPr>
          <p:nvPr/>
        </p:nvPicPr>
        <p:blipFill>
          <a:blip r:embed="rId7"/>
          <a:stretch>
            <a:fillRect/>
          </a:stretch>
        </p:blipFill>
        <p:spPr>
          <a:xfrm>
            <a:off x="523994" y="6358533"/>
            <a:ext cx="748546" cy="1341715"/>
          </a:xfrm>
          <a:prstGeom prst="rect">
            <a:avLst/>
          </a:prstGeom>
          <a:effectLst>
            <a:innerShdw blurRad="114300">
              <a:prstClr val="black"/>
            </a:innerShdw>
          </a:effectLst>
        </p:spPr>
      </p:pic>
      <p:sp>
        <p:nvSpPr>
          <p:cNvPr id="14" name="Text 8"/>
          <p:cNvSpPr/>
          <p:nvPr/>
        </p:nvSpPr>
        <p:spPr>
          <a:xfrm>
            <a:off x="1497092" y="6508194"/>
            <a:ext cx="4245650" cy="233958"/>
          </a:xfrm>
          <a:prstGeom prst="rect">
            <a:avLst/>
          </a:prstGeom>
          <a:noFill/>
          <a:ln/>
        </p:spPr>
        <p:txBody>
          <a:bodyPr wrap="none" lIns="0" tIns="0" rIns="0" bIns="0" rtlCol="0" anchor="t"/>
          <a:lstStyle/>
          <a:p>
            <a:pPr marL="0" indent="0" algn="l">
              <a:lnSpc>
                <a:spcPts val="1800"/>
              </a:lnSpc>
              <a:buNone/>
            </a:pPr>
            <a:r>
              <a:rPr lang="en-US" sz="1450" b="1" dirty="0">
                <a:solidFill>
                  <a:srgbClr val="4A4A45"/>
                </a:solidFill>
                <a:latin typeface="Georgia" panose="02040502050405020303" pitchFamily="18" charset="0"/>
                <a:ea typeface="Lato Bold" pitchFamily="34" charset="-122"/>
                <a:cs typeface="Lato Bold" pitchFamily="34" charset="-120"/>
              </a:rPr>
              <a:t>Необхідність законодавчого врегулювання</a:t>
            </a:r>
            <a:endParaRPr lang="en-US" sz="1450" dirty="0">
              <a:latin typeface="Georgia" panose="02040502050405020303" pitchFamily="18" charset="0"/>
            </a:endParaRPr>
          </a:p>
        </p:txBody>
      </p:sp>
      <p:sp>
        <p:nvSpPr>
          <p:cNvPr id="15" name="Text 9"/>
          <p:cNvSpPr/>
          <p:nvPr/>
        </p:nvSpPr>
        <p:spPr>
          <a:xfrm>
            <a:off x="1497092" y="6831925"/>
            <a:ext cx="12609314" cy="718661"/>
          </a:xfrm>
          <a:prstGeom prst="rect">
            <a:avLst/>
          </a:prstGeom>
          <a:noFill/>
          <a:ln/>
        </p:spPr>
        <p:txBody>
          <a:bodyPr wrap="square" lIns="0" tIns="0" rIns="0" bIns="0" rtlCol="0" anchor="t"/>
          <a:lstStyle/>
          <a:p>
            <a:pPr marL="0" indent="0" algn="l">
              <a:lnSpc>
                <a:spcPts val="1850"/>
              </a:lnSpc>
              <a:buNone/>
            </a:pPr>
            <a:r>
              <a:rPr lang="en-US" sz="1150" dirty="0">
                <a:solidFill>
                  <a:srgbClr val="4A4A45"/>
                </a:solidFill>
                <a:latin typeface="Georgia" panose="02040502050405020303" pitchFamily="18" charset="0"/>
                <a:ea typeface="Lato" pitchFamily="34" charset="-122"/>
                <a:cs typeface="Lato" pitchFamily="34" charset="-120"/>
              </a:rPr>
              <a:t>„Конституційний Суд України зазначає, що під час законодавчого врегулювання питання продовження строку тримання під вартою особи у разі закінчення строку дії ухвали суду про тримання під вартою парламент має конституційний обов'язок запровадити таку нормативну конструкцію, яка до моменту усунення неможливості розгляду судом цього питання містила б гарантії запобігання заподіянню шкоди завданням кримінального провадження."</a:t>
            </a:r>
            <a:endParaRPr lang="en-US" sz="1150" dirty="0">
              <a:latin typeface="Georgia" panose="02040502050405020303" pitchFamily="18" charset="0"/>
            </a:endParaRPr>
          </a:p>
        </p:txBody>
      </p:sp>
      <p:sp>
        <p:nvSpPr>
          <p:cNvPr id="16" name="Прямокутник 15"/>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a:t>
            </a:r>
            <a:r>
              <a:rPr lang="uk-UA" sz="1400" dirty="0" smtClean="0">
                <a:solidFill>
                  <a:srgbClr val="282824"/>
                </a:solidFill>
                <a:latin typeface="Georgia" panose="02040502050405020303" pitchFamily="18" charset="0"/>
                <a:ea typeface="Lato Bold" pitchFamily="34" charset="-122"/>
                <a:cs typeface="Lato Bold" pitchFamily="34" charset="-120"/>
              </a:rPr>
              <a:t>від </a:t>
            </a:r>
            <a:r>
              <a:rPr lang="uk-UA" sz="1400" dirty="0">
                <a:solidFill>
                  <a:srgbClr val="282824"/>
                </a:solidFill>
                <a:latin typeface="Georgia" panose="02040502050405020303" pitchFamily="18" charset="0"/>
                <a:ea typeface="Lato Bold" pitchFamily="34" charset="-122"/>
                <a:cs typeface="Lato Bold" pitchFamily="34" charset="-120"/>
              </a:rPr>
              <a:t>18 липня 2024 року № 8-р(II)/2024</a:t>
            </a:r>
          </a:p>
        </p:txBody>
      </p:sp>
      <p:sp>
        <p:nvSpPr>
          <p:cNvPr id="18"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478165"/>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22</a:t>
            </a:r>
            <a:endParaRPr lang="uk-UA" sz="2400" dirty="0"/>
          </a:p>
        </p:txBody>
      </p:sp>
    </p:spTree>
    <p:extLst>
      <p:ext uri="{BB962C8B-B14F-4D97-AF65-F5344CB8AC3E}">
        <p14:creationId xmlns:p14="http://schemas.microsoft.com/office/powerpoint/2010/main" val="254716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935057" y="642282"/>
            <a:ext cx="12629198" cy="508397"/>
          </a:xfrm>
          <a:prstGeom prst="rect">
            <a:avLst/>
          </a:prstGeom>
          <a:noFill/>
          <a:ln/>
        </p:spPr>
        <p:txBody>
          <a:bodyPr wrap="none" lIns="0" tIns="0" rIns="0" bIns="0" rtlCol="0" anchor="t"/>
          <a:lstStyle/>
          <a:p>
            <a:pPr marL="0" indent="0" algn="l">
              <a:lnSpc>
                <a:spcPts val="4000"/>
              </a:lnSpc>
              <a:buNone/>
            </a:pPr>
            <a:r>
              <a:rPr lang="en-US" sz="3200" b="1" dirty="0">
                <a:solidFill>
                  <a:srgbClr val="282824"/>
                </a:solidFill>
                <a:latin typeface="Georgia" panose="02040502050405020303" pitchFamily="18" charset="0"/>
                <a:ea typeface="Lato Bold" pitchFamily="34" charset="-122"/>
                <a:cs typeface="Lato Bold" pitchFamily="34" charset="-120"/>
              </a:rPr>
              <a:t>Обґрунтування неконституційності оспорюваного припису</a:t>
            </a:r>
            <a:endParaRPr lang="en-US" sz="3200" dirty="0">
              <a:latin typeface="Georgia" panose="02040502050405020303" pitchFamily="18" charset="0"/>
            </a:endParaRPr>
          </a:p>
        </p:txBody>
      </p:sp>
      <p:sp>
        <p:nvSpPr>
          <p:cNvPr id="3" name="Shape 1"/>
          <p:cNvSpPr/>
          <p:nvPr/>
        </p:nvSpPr>
        <p:spPr>
          <a:xfrm>
            <a:off x="752118" y="1434941"/>
            <a:ext cx="22860" cy="6193393"/>
          </a:xfrm>
          <a:prstGeom prst="roundRect">
            <a:avLst>
              <a:gd name="adj" fmla="val 106736"/>
            </a:avLst>
          </a:prstGeom>
          <a:solidFill>
            <a:srgbClr val="CBC5B8"/>
          </a:solidFill>
          <a:ln/>
        </p:spPr>
      </p:sp>
      <p:sp>
        <p:nvSpPr>
          <p:cNvPr id="4" name="Shape 2"/>
          <p:cNvSpPr/>
          <p:nvPr/>
        </p:nvSpPr>
        <p:spPr>
          <a:xfrm>
            <a:off x="912197" y="1789271"/>
            <a:ext cx="487918" cy="22860"/>
          </a:xfrm>
          <a:prstGeom prst="roundRect">
            <a:avLst>
              <a:gd name="adj" fmla="val 106736"/>
            </a:avLst>
          </a:prstGeom>
          <a:solidFill>
            <a:srgbClr val="CBC5B8"/>
          </a:solidFill>
          <a:ln/>
        </p:spPr>
      </p:sp>
      <p:sp>
        <p:nvSpPr>
          <p:cNvPr id="5" name="Shape 3"/>
          <p:cNvSpPr/>
          <p:nvPr/>
        </p:nvSpPr>
        <p:spPr>
          <a:xfrm>
            <a:off x="569178" y="1617821"/>
            <a:ext cx="365879" cy="365879"/>
          </a:xfrm>
          <a:prstGeom prst="roundRect">
            <a:avLst>
              <a:gd name="adj" fmla="val 666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p>
      <p:pic>
        <p:nvPicPr>
          <p:cNvPr id="6" name="Image 0" descr="preencoded.png"/>
          <p:cNvPicPr>
            <a:picLocks noChangeAspect="1"/>
          </p:cNvPicPr>
          <p:nvPr/>
        </p:nvPicPr>
        <p:blipFill>
          <a:blip r:embed="rId4"/>
          <a:stretch>
            <a:fillRect/>
          </a:stretch>
        </p:blipFill>
        <p:spPr>
          <a:xfrm>
            <a:off x="630079" y="1648242"/>
            <a:ext cx="243959" cy="304919"/>
          </a:xfrm>
          <a:prstGeom prst="rect">
            <a:avLst/>
          </a:prstGeom>
        </p:spPr>
      </p:pic>
      <p:sp>
        <p:nvSpPr>
          <p:cNvPr id="7" name="Text 4"/>
          <p:cNvSpPr/>
          <p:nvPr/>
        </p:nvSpPr>
        <p:spPr>
          <a:xfrm>
            <a:off x="1565553" y="1597581"/>
            <a:ext cx="6334244" cy="254198"/>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Необхідність судового обґрунтування тримання під вартою</a:t>
            </a:r>
            <a:endParaRPr lang="en-US" sz="1600" dirty="0">
              <a:latin typeface="Georgia" panose="02040502050405020303" pitchFamily="18" charset="0"/>
            </a:endParaRPr>
          </a:p>
        </p:txBody>
      </p:sp>
      <p:sp>
        <p:nvSpPr>
          <p:cNvPr id="8" name="Text 5"/>
          <p:cNvSpPr/>
          <p:nvPr/>
        </p:nvSpPr>
        <p:spPr>
          <a:xfrm>
            <a:off x="1565553" y="1949291"/>
            <a:ext cx="12495609" cy="780455"/>
          </a:xfrm>
          <a:prstGeom prst="rect">
            <a:avLst/>
          </a:prstGeom>
          <a:noFill/>
          <a:ln/>
        </p:spPr>
        <p:txBody>
          <a:bodyPr wrap="square" lIns="0" tIns="0" rIns="0" bIns="0" rtlCol="0" anchor="t"/>
          <a:lstStyle/>
          <a:p>
            <a:pPr marL="0" indent="0" algn="l">
              <a:lnSpc>
                <a:spcPts val="2000"/>
              </a:lnSpc>
              <a:buNone/>
            </a:pPr>
            <a:r>
              <a:rPr lang="en-US" sz="1250" dirty="0">
                <a:solidFill>
                  <a:srgbClr val="4A4A45"/>
                </a:solidFill>
                <a:latin typeface="Georgia" panose="02040502050405020303" pitchFamily="18" charset="0"/>
                <a:ea typeface="Lato" pitchFamily="34" charset="-122"/>
                <a:cs typeface="Lato" pitchFamily="34" charset="-120"/>
              </a:rPr>
              <a:t>„Конституційний Суд України наголошує, що з'ясування судом конкретних обставин щодо тримання особи під вартою як запобіжного заходу у кожній справі є особливо важливим під час продовження строків тримання особи під вартою з огляду на те, що з плином часу обґрунтованість тримання особи під вартою як запобіжного заходу може вимагати вагомих і, ймовірно, нових аргументів."</a:t>
            </a:r>
            <a:endParaRPr lang="en-US" sz="1250" dirty="0">
              <a:latin typeface="Georgia" panose="02040502050405020303" pitchFamily="18" charset="0"/>
            </a:endParaRPr>
          </a:p>
        </p:txBody>
      </p:sp>
      <p:sp>
        <p:nvSpPr>
          <p:cNvPr id="9" name="Text 6"/>
          <p:cNvSpPr/>
          <p:nvPr/>
        </p:nvSpPr>
        <p:spPr>
          <a:xfrm>
            <a:off x="1565553" y="2827258"/>
            <a:ext cx="12495609" cy="780455"/>
          </a:xfrm>
          <a:prstGeom prst="rect">
            <a:avLst/>
          </a:prstGeom>
          <a:noFill/>
          <a:ln/>
        </p:spPr>
        <p:txBody>
          <a:bodyPr wrap="square" lIns="0" tIns="0" rIns="0" bIns="0" rtlCol="0" anchor="t"/>
          <a:lstStyle/>
          <a:p>
            <a:pPr marL="0" indent="0" algn="l">
              <a:lnSpc>
                <a:spcPts val="2000"/>
              </a:lnSpc>
              <a:buNone/>
            </a:pPr>
            <a:r>
              <a:rPr lang="en-US" sz="1250" dirty="0">
                <a:solidFill>
                  <a:srgbClr val="4A4A45"/>
                </a:solidFill>
                <a:latin typeface="Georgia" panose="02040502050405020303" pitchFamily="18" charset="0"/>
                <a:ea typeface="Lato" pitchFamily="34" charset="-122"/>
                <a:cs typeface="Lato" pitchFamily="34" charset="-120"/>
              </a:rPr>
              <a:t>„Конституційний Суд України наголошує, що законодавець у частині шостій статті 615 Кодексу не врахував того, що рішення про продовження строку тримання особи під вартою не тільки має ухвалювати лише суд, а й потребує підвищеного рівня обґрунтування, оскільки йдеться про найбільш серйозне втручання у право на особисту свободу"</a:t>
            </a:r>
            <a:endParaRPr lang="en-US" sz="1250" dirty="0">
              <a:latin typeface="Georgia" panose="02040502050405020303" pitchFamily="18" charset="0"/>
            </a:endParaRPr>
          </a:p>
        </p:txBody>
      </p:sp>
      <p:sp>
        <p:nvSpPr>
          <p:cNvPr id="10" name="Shape 7"/>
          <p:cNvSpPr/>
          <p:nvPr/>
        </p:nvSpPr>
        <p:spPr>
          <a:xfrm>
            <a:off x="912197" y="4287322"/>
            <a:ext cx="487918" cy="22860"/>
          </a:xfrm>
          <a:prstGeom prst="roundRect">
            <a:avLst>
              <a:gd name="adj" fmla="val 106736"/>
            </a:avLst>
          </a:prstGeom>
          <a:solidFill>
            <a:srgbClr val="CBC5B8"/>
          </a:solidFill>
          <a:ln/>
        </p:spPr>
      </p:sp>
      <p:sp>
        <p:nvSpPr>
          <p:cNvPr id="11" name="Shape 8"/>
          <p:cNvSpPr/>
          <p:nvPr/>
        </p:nvSpPr>
        <p:spPr>
          <a:xfrm>
            <a:off x="569178" y="4115872"/>
            <a:ext cx="365879" cy="365879"/>
          </a:xfrm>
          <a:prstGeom prst="roundRect">
            <a:avLst>
              <a:gd name="adj" fmla="val 6669"/>
            </a:avLst>
          </a:prstGeom>
          <a:solidFill>
            <a:srgbClr val="E5DFD2"/>
          </a:solidFill>
          <a:ln/>
        </p:spPr>
      </p:sp>
      <p:pic>
        <p:nvPicPr>
          <p:cNvPr id="12" name="Image 1" descr="preencoded.png"/>
          <p:cNvPicPr>
            <a:picLocks noChangeAspect="1"/>
          </p:cNvPicPr>
          <p:nvPr/>
        </p:nvPicPr>
        <p:blipFill>
          <a:blip r:embed="rId5"/>
          <a:stretch>
            <a:fillRect/>
          </a:stretch>
        </p:blipFill>
        <p:spPr>
          <a:xfrm>
            <a:off x="630079" y="4146292"/>
            <a:ext cx="243959" cy="3049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Text 9"/>
          <p:cNvSpPr/>
          <p:nvPr/>
        </p:nvSpPr>
        <p:spPr>
          <a:xfrm>
            <a:off x="1565553" y="4095631"/>
            <a:ext cx="2515433" cy="254198"/>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Право бути заслуханим</a:t>
            </a:r>
            <a:endParaRPr lang="en-US" sz="1600" dirty="0">
              <a:latin typeface="Georgia" panose="02040502050405020303" pitchFamily="18" charset="0"/>
            </a:endParaRPr>
          </a:p>
        </p:txBody>
      </p:sp>
      <p:sp>
        <p:nvSpPr>
          <p:cNvPr id="14" name="Text 10"/>
          <p:cNvSpPr/>
          <p:nvPr/>
        </p:nvSpPr>
        <p:spPr>
          <a:xfrm>
            <a:off x="1565553" y="4447342"/>
            <a:ext cx="12495609" cy="780455"/>
          </a:xfrm>
          <a:prstGeom prst="rect">
            <a:avLst/>
          </a:prstGeom>
          <a:noFill/>
          <a:ln/>
        </p:spPr>
        <p:txBody>
          <a:bodyPr wrap="square" lIns="0" tIns="0" rIns="0" bIns="0" rtlCol="0" anchor="t"/>
          <a:lstStyle/>
          <a:p>
            <a:pPr marL="0" indent="0" algn="l">
              <a:lnSpc>
                <a:spcPts val="2000"/>
              </a:lnSpc>
              <a:buNone/>
            </a:pPr>
            <a:r>
              <a:rPr lang="en-US" sz="1250" dirty="0">
                <a:solidFill>
                  <a:srgbClr val="4A4A45"/>
                </a:solidFill>
                <a:latin typeface="Georgia" panose="02040502050405020303" pitchFamily="18" charset="0"/>
                <a:ea typeface="Lato" pitchFamily="34" charset="-122"/>
                <a:cs typeface="Lato" pitchFamily="34" charset="-120"/>
              </a:rPr>
              <a:t>„Конституційний Суд України зазначає, що право бути заслуханим (почутим) як складова права на судовий захист підлягає реалізації до моменту вжиття державою, її органами чи посадовими особами будь-яких заходів, які можуть негативно вплинути на особу, її права і свободи. Це право випливає з основоположних засад судочинства, що, зокрема, expressis verbis викладені у приписах частини другої статті 129 Конституції України..."</a:t>
            </a:r>
            <a:endParaRPr lang="en-US" sz="1250" dirty="0">
              <a:latin typeface="Georgia" panose="02040502050405020303" pitchFamily="18" charset="0"/>
            </a:endParaRPr>
          </a:p>
        </p:txBody>
      </p:sp>
      <p:sp>
        <p:nvSpPr>
          <p:cNvPr id="15" name="Shape 11"/>
          <p:cNvSpPr/>
          <p:nvPr/>
        </p:nvSpPr>
        <p:spPr>
          <a:xfrm>
            <a:off x="912197" y="5907405"/>
            <a:ext cx="487918" cy="22860"/>
          </a:xfrm>
          <a:prstGeom prst="roundRect">
            <a:avLst>
              <a:gd name="adj" fmla="val 106736"/>
            </a:avLst>
          </a:prstGeom>
          <a:solidFill>
            <a:srgbClr val="CBC5B8"/>
          </a:solidFill>
          <a:ln/>
        </p:spPr>
      </p:sp>
      <p:sp>
        <p:nvSpPr>
          <p:cNvPr id="16" name="Shape 12"/>
          <p:cNvSpPr/>
          <p:nvPr/>
        </p:nvSpPr>
        <p:spPr>
          <a:xfrm>
            <a:off x="569178" y="5735955"/>
            <a:ext cx="365879" cy="365879"/>
          </a:xfrm>
          <a:prstGeom prst="roundRect">
            <a:avLst>
              <a:gd name="adj" fmla="val 6669"/>
            </a:avLst>
          </a:prstGeom>
          <a:solidFill>
            <a:srgbClr val="E5DFD2"/>
          </a:solidFill>
          <a:ln/>
        </p:spPr>
      </p:sp>
      <p:pic>
        <p:nvPicPr>
          <p:cNvPr id="17" name="Image 2" descr="preencoded.png"/>
          <p:cNvPicPr>
            <a:picLocks noChangeAspect="1"/>
          </p:cNvPicPr>
          <p:nvPr/>
        </p:nvPicPr>
        <p:blipFill>
          <a:blip r:embed="rId6"/>
          <a:stretch>
            <a:fillRect/>
          </a:stretch>
        </p:blipFill>
        <p:spPr>
          <a:xfrm>
            <a:off x="630079" y="5766375"/>
            <a:ext cx="243959" cy="3049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8" name="Text 13"/>
          <p:cNvSpPr/>
          <p:nvPr/>
        </p:nvSpPr>
        <p:spPr>
          <a:xfrm>
            <a:off x="1565553" y="5715714"/>
            <a:ext cx="4031099" cy="254198"/>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Порушення презумпції невинуватості</a:t>
            </a:r>
            <a:endParaRPr lang="en-US" sz="1600" dirty="0">
              <a:latin typeface="Georgia" panose="02040502050405020303" pitchFamily="18" charset="0"/>
            </a:endParaRPr>
          </a:p>
        </p:txBody>
      </p:sp>
      <p:sp>
        <p:nvSpPr>
          <p:cNvPr id="19" name="Text 14"/>
          <p:cNvSpPr/>
          <p:nvPr/>
        </p:nvSpPr>
        <p:spPr>
          <a:xfrm>
            <a:off x="1565553" y="6067425"/>
            <a:ext cx="12495609" cy="780455"/>
          </a:xfrm>
          <a:prstGeom prst="rect">
            <a:avLst/>
          </a:prstGeom>
          <a:noFill/>
          <a:ln/>
        </p:spPr>
        <p:txBody>
          <a:bodyPr wrap="square" lIns="0" tIns="0" rIns="0" bIns="0" rtlCol="0" anchor="t"/>
          <a:lstStyle/>
          <a:p>
            <a:pPr marL="0" indent="0" algn="l">
              <a:lnSpc>
                <a:spcPts val="2000"/>
              </a:lnSpc>
              <a:buNone/>
            </a:pPr>
            <a:r>
              <a:rPr lang="en-US" sz="1250" dirty="0">
                <a:solidFill>
                  <a:srgbClr val="4A4A45"/>
                </a:solidFill>
                <a:latin typeface="Georgia" panose="02040502050405020303" pitchFamily="18" charset="0"/>
                <a:ea typeface="Lato" pitchFamily="34" charset="-122"/>
                <a:cs typeface="Lato" pitchFamily="34" charset="-120"/>
              </a:rPr>
              <a:t>„Конституційний Суд України зазначає, що встановлене частиною шостою статті 615 Кодексу тримання особи під вартою як запобіжний захід не є покаранням за вчинене особою кримінальне правопорушення; тримання під вартою може бути застосоване до особи, яку тільки підозрюють у вчиненні такого правопорушення, а тому його застосування має бути винятковим та відповідати вимогам принципу презумпції невинуватості"</a:t>
            </a:r>
            <a:endParaRPr lang="en-US" sz="1250" dirty="0">
              <a:latin typeface="Georgia" panose="02040502050405020303" pitchFamily="18" charset="0"/>
            </a:endParaRPr>
          </a:p>
        </p:txBody>
      </p:sp>
      <p:sp>
        <p:nvSpPr>
          <p:cNvPr id="20" name="Text 15"/>
          <p:cNvSpPr/>
          <p:nvPr/>
        </p:nvSpPr>
        <p:spPr>
          <a:xfrm>
            <a:off x="1565553" y="6945392"/>
            <a:ext cx="12495609" cy="520303"/>
          </a:xfrm>
          <a:prstGeom prst="rect">
            <a:avLst/>
          </a:prstGeom>
          <a:noFill/>
          <a:ln/>
        </p:spPr>
        <p:txBody>
          <a:bodyPr wrap="square" lIns="0" tIns="0" rIns="0" bIns="0" rtlCol="0" anchor="t"/>
          <a:lstStyle/>
          <a:p>
            <a:pPr marL="0" indent="0" algn="l">
              <a:lnSpc>
                <a:spcPts val="2000"/>
              </a:lnSpc>
              <a:buNone/>
            </a:pPr>
            <a:r>
              <a:rPr lang="en-US" sz="1250" dirty="0">
                <a:solidFill>
                  <a:srgbClr val="4A4A45"/>
                </a:solidFill>
                <a:latin typeface="Georgia" panose="02040502050405020303" pitchFamily="18" charset="0"/>
                <a:ea typeface="Lato" pitchFamily="34" charset="-122"/>
                <a:cs typeface="Lato" pitchFamily="34" charset="-120"/>
              </a:rPr>
              <a:t>„Оспорювані приписи Кодексу не відповідають змісту принципу презумпції невинуватості стосовно його вимоги „усі сумніви щодо доведеності вини особи тлумачаться на її користь" (друге речення частини третьої статті 62 Конституції України)."</a:t>
            </a:r>
            <a:endParaRPr lang="en-US" sz="1250" dirty="0">
              <a:latin typeface="Georgia" panose="02040502050405020303" pitchFamily="18" charset="0"/>
            </a:endParaRPr>
          </a:p>
        </p:txBody>
      </p:sp>
      <p:sp>
        <p:nvSpPr>
          <p:cNvPr id="21" name="Прямокутник 20"/>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a:t>
            </a:r>
            <a:r>
              <a:rPr lang="uk-UA" sz="1400" dirty="0" smtClean="0">
                <a:solidFill>
                  <a:srgbClr val="282824"/>
                </a:solidFill>
                <a:latin typeface="Georgia" panose="02040502050405020303" pitchFamily="18" charset="0"/>
                <a:ea typeface="Lato Bold" pitchFamily="34" charset="-122"/>
                <a:cs typeface="Lato Bold" pitchFamily="34" charset="-120"/>
              </a:rPr>
              <a:t>від </a:t>
            </a:r>
            <a:r>
              <a:rPr lang="uk-UA" sz="1400" dirty="0">
                <a:solidFill>
                  <a:srgbClr val="282824"/>
                </a:solidFill>
                <a:latin typeface="Georgia" panose="02040502050405020303" pitchFamily="18" charset="0"/>
                <a:ea typeface="Lato Bold" pitchFamily="34" charset="-122"/>
                <a:cs typeface="Lato Bold" pitchFamily="34" charset="-120"/>
              </a:rPr>
              <a:t>18 липня 2024 року № 8-р(II)/2024</a:t>
            </a:r>
          </a:p>
        </p:txBody>
      </p:sp>
      <p:sp>
        <p:nvSpPr>
          <p:cNvPr id="23"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446911"/>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23</a:t>
            </a:r>
            <a:endParaRPr lang="uk-UA" sz="2400" dirty="0"/>
          </a:p>
        </p:txBody>
      </p:sp>
    </p:spTree>
    <p:extLst>
      <p:ext uri="{BB962C8B-B14F-4D97-AF65-F5344CB8AC3E}">
        <p14:creationId xmlns:p14="http://schemas.microsoft.com/office/powerpoint/2010/main" val="305706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3300816" y="802064"/>
            <a:ext cx="7738482" cy="406003"/>
          </a:xfrm>
          <a:prstGeom prst="rect">
            <a:avLst/>
          </a:prstGeom>
          <a:noFill/>
          <a:ln/>
        </p:spPr>
        <p:txBody>
          <a:bodyPr wrap="none" lIns="0" tIns="0" rIns="0" bIns="0" rtlCol="0" anchor="t"/>
          <a:lstStyle/>
          <a:p>
            <a:pPr marL="0" indent="0" algn="l">
              <a:lnSpc>
                <a:spcPts val="3150"/>
              </a:lnSpc>
              <a:buNone/>
            </a:pPr>
            <a:r>
              <a:rPr lang="en-US" sz="3200" b="1" dirty="0">
                <a:solidFill>
                  <a:srgbClr val="282824"/>
                </a:solidFill>
                <a:latin typeface="Georgia" panose="02040502050405020303" pitchFamily="18" charset="0"/>
                <a:ea typeface="Lato Bold" pitchFamily="34" charset="-122"/>
                <a:cs typeface="Lato Bold" pitchFamily="34" charset="-120"/>
              </a:rPr>
              <a:t>Права людини в умовах воєнного стану</a:t>
            </a:r>
            <a:endParaRPr lang="en-US" sz="3200" dirty="0">
              <a:latin typeface="Georgia" panose="02040502050405020303" pitchFamily="18" charset="0"/>
            </a:endParaRPr>
          </a:p>
        </p:txBody>
      </p:sp>
      <p:pic>
        <p:nvPicPr>
          <p:cNvPr id="3" name="Image 0" descr="preencoded.png"/>
          <p:cNvPicPr>
            <a:picLocks noChangeAspect="1"/>
          </p:cNvPicPr>
          <p:nvPr/>
        </p:nvPicPr>
        <p:blipFill>
          <a:blip r:embed="rId4"/>
          <a:stretch>
            <a:fillRect/>
          </a:stretch>
        </p:blipFill>
        <p:spPr>
          <a:xfrm>
            <a:off x="3035856" y="1681757"/>
            <a:ext cx="1697950" cy="1371719"/>
          </a:xfrm>
          <a:prstGeom prst="rect">
            <a:avLst/>
          </a:prstGeom>
          <a:effectLst>
            <a:outerShdw blurRad="50800" dist="50800" dir="5400000" sx="120000" sy="120000" algn="ctr" rotWithShape="0">
              <a:schemeClr val="accent2">
                <a:lumMod val="75000"/>
                <a:alpha val="43000"/>
              </a:schemeClr>
            </a:outerShdw>
          </a:effectLst>
        </p:spPr>
      </p:pic>
      <p:pic>
        <p:nvPicPr>
          <p:cNvPr id="4" name="Image 1" descr="preencoded.png"/>
          <p:cNvPicPr>
            <a:picLocks noChangeAspect="1"/>
          </p:cNvPicPr>
          <p:nvPr/>
        </p:nvPicPr>
        <p:blipFill>
          <a:blip r:embed="rId5"/>
          <a:stretch>
            <a:fillRect/>
          </a:stretch>
        </p:blipFill>
        <p:spPr>
          <a:xfrm>
            <a:off x="3793450" y="2439590"/>
            <a:ext cx="182642" cy="228362"/>
          </a:xfrm>
          <a:prstGeom prst="rect">
            <a:avLst/>
          </a:prstGeom>
        </p:spPr>
      </p:pic>
      <p:sp>
        <p:nvSpPr>
          <p:cNvPr id="5" name="Text 1"/>
          <p:cNvSpPr/>
          <p:nvPr/>
        </p:nvSpPr>
        <p:spPr>
          <a:xfrm>
            <a:off x="4863703" y="2019419"/>
            <a:ext cx="2928223" cy="203002"/>
          </a:xfrm>
          <a:prstGeom prst="rect">
            <a:avLst/>
          </a:prstGeom>
          <a:noFill/>
          <a:ln/>
        </p:spPr>
        <p:txBody>
          <a:bodyPr wrap="none" lIns="0" tIns="0" rIns="0" bIns="0" rtlCol="0" anchor="t"/>
          <a:lstStyle/>
          <a:p>
            <a:pPr marL="0" indent="0" algn="l">
              <a:lnSpc>
                <a:spcPts val="1550"/>
              </a:lnSpc>
              <a:buNone/>
            </a:pPr>
            <a:r>
              <a:rPr lang="en-US" sz="1400" b="1" dirty="0">
                <a:solidFill>
                  <a:srgbClr val="4A4A45"/>
                </a:solidFill>
                <a:latin typeface="Georgia" panose="02040502050405020303" pitchFamily="18" charset="0"/>
                <a:ea typeface="Lato Bold" pitchFamily="34" charset="-122"/>
                <a:cs typeface="Lato Bold" pitchFamily="34" charset="-120"/>
              </a:rPr>
              <a:t>Верховенство Конституції України</a:t>
            </a:r>
            <a:endParaRPr lang="en-US" sz="1400" dirty="0">
              <a:latin typeface="Georgia" panose="02040502050405020303" pitchFamily="18" charset="0"/>
            </a:endParaRPr>
          </a:p>
        </p:txBody>
      </p:sp>
      <p:sp>
        <p:nvSpPr>
          <p:cNvPr id="6" name="Text 2"/>
          <p:cNvSpPr/>
          <p:nvPr/>
        </p:nvSpPr>
        <p:spPr>
          <a:xfrm>
            <a:off x="4863703" y="2300287"/>
            <a:ext cx="9182100" cy="415528"/>
          </a:xfrm>
          <a:prstGeom prst="rect">
            <a:avLst/>
          </a:prstGeom>
          <a:noFill/>
          <a:ln/>
        </p:spPr>
        <p:txBody>
          <a:bodyPr wrap="square" lIns="0" tIns="0" rIns="0" bIns="0" rtlCol="0" anchor="t"/>
          <a:lstStyle/>
          <a:p>
            <a:pPr marL="0" indent="0" algn="just">
              <a:lnSpc>
                <a:spcPts val="1600"/>
              </a:lnSpc>
              <a:buNone/>
            </a:pPr>
            <a:r>
              <a:rPr lang="en-US" sz="1200" dirty="0">
                <a:solidFill>
                  <a:srgbClr val="4A4A45"/>
                </a:solidFill>
                <a:latin typeface="Georgia" panose="02040502050405020303" pitchFamily="18" charset="0"/>
                <a:ea typeface="Lato" pitchFamily="34" charset="-122"/>
                <a:cs typeface="Lato" pitchFamily="34" charset="-120"/>
              </a:rPr>
              <a:t>„Із наведеного випливає, що і в умовах воєнного стану верховенство Конституції України та її принципів, зокрема верховенства права, поділу влади, поваги до прав і свобод людини, є основами демократичного конституційного ладу України."</a:t>
            </a:r>
            <a:endParaRPr lang="en-US" sz="1200" dirty="0">
              <a:latin typeface="Georgia" panose="02040502050405020303" pitchFamily="18" charset="0"/>
            </a:endParaRPr>
          </a:p>
        </p:txBody>
      </p:sp>
      <p:sp>
        <p:nvSpPr>
          <p:cNvPr id="7" name="Shape 3"/>
          <p:cNvSpPr/>
          <p:nvPr/>
        </p:nvSpPr>
        <p:spPr>
          <a:xfrm>
            <a:off x="4766191" y="3065859"/>
            <a:ext cx="9377124" cy="7620"/>
          </a:xfrm>
          <a:prstGeom prst="roundRect">
            <a:avLst>
              <a:gd name="adj" fmla="val 255758"/>
            </a:avLst>
          </a:prstGeom>
          <a:solidFill>
            <a:srgbClr val="CBC5B8"/>
          </a:solidFill>
          <a:ln/>
        </p:spPr>
      </p:sp>
      <p:pic>
        <p:nvPicPr>
          <p:cNvPr id="8" name="Image 2" descr="preencoded.png"/>
          <p:cNvPicPr>
            <a:picLocks noChangeAspect="1"/>
          </p:cNvPicPr>
          <p:nvPr/>
        </p:nvPicPr>
        <p:blipFill>
          <a:blip r:embed="rId6"/>
          <a:stretch>
            <a:fillRect/>
          </a:stretch>
        </p:blipFill>
        <p:spPr>
          <a:xfrm>
            <a:off x="2186940" y="3085861"/>
            <a:ext cx="3395901" cy="1371719"/>
          </a:xfrm>
          <a:prstGeom prst="rect">
            <a:avLst/>
          </a:prstGeom>
          <a:effectLst>
            <a:outerShdw blurRad="50800" dist="50800" dir="5400000" sx="108000" sy="108000" algn="ctr" rotWithShape="0">
              <a:schemeClr val="accent2">
                <a:lumMod val="75000"/>
                <a:alpha val="43000"/>
              </a:schemeClr>
            </a:outerShdw>
          </a:effectLst>
        </p:spPr>
      </p:pic>
      <p:pic>
        <p:nvPicPr>
          <p:cNvPr id="9" name="Image 3" descr="preencoded.png"/>
          <p:cNvPicPr>
            <a:picLocks noChangeAspect="1"/>
          </p:cNvPicPr>
          <p:nvPr/>
        </p:nvPicPr>
        <p:blipFill>
          <a:blip r:embed="rId7"/>
          <a:stretch>
            <a:fillRect/>
          </a:stretch>
        </p:blipFill>
        <p:spPr>
          <a:xfrm>
            <a:off x="3793450" y="3657480"/>
            <a:ext cx="182642" cy="228362"/>
          </a:xfrm>
          <a:prstGeom prst="rect">
            <a:avLst/>
          </a:prstGeom>
        </p:spPr>
      </p:pic>
      <p:sp>
        <p:nvSpPr>
          <p:cNvPr id="10" name="Text 4"/>
          <p:cNvSpPr/>
          <p:nvPr/>
        </p:nvSpPr>
        <p:spPr>
          <a:xfrm>
            <a:off x="5712738" y="3319581"/>
            <a:ext cx="3352562" cy="203002"/>
          </a:xfrm>
          <a:prstGeom prst="rect">
            <a:avLst/>
          </a:prstGeom>
          <a:noFill/>
          <a:ln/>
        </p:spPr>
        <p:txBody>
          <a:bodyPr wrap="none" lIns="0" tIns="0" rIns="0" bIns="0" rtlCol="0" anchor="t"/>
          <a:lstStyle/>
          <a:p>
            <a:pPr marL="0" indent="0" algn="l">
              <a:lnSpc>
                <a:spcPts val="1550"/>
              </a:lnSpc>
              <a:buNone/>
            </a:pPr>
            <a:r>
              <a:rPr lang="en-US" sz="1400" b="1" dirty="0">
                <a:solidFill>
                  <a:srgbClr val="4A4A45"/>
                </a:solidFill>
                <a:latin typeface="Georgia" panose="02040502050405020303" pitchFamily="18" charset="0"/>
                <a:ea typeface="Lato Bold" pitchFamily="34" charset="-122"/>
                <a:cs typeface="Lato Bold" pitchFamily="34" charset="-120"/>
              </a:rPr>
              <a:t>Неможливість обмеження певних прав</a:t>
            </a:r>
            <a:endParaRPr lang="en-US" sz="1400" dirty="0">
              <a:latin typeface="Georgia" panose="02040502050405020303" pitchFamily="18" charset="0"/>
            </a:endParaRPr>
          </a:p>
        </p:txBody>
      </p:sp>
      <p:sp>
        <p:nvSpPr>
          <p:cNvPr id="11" name="Text 5"/>
          <p:cNvSpPr/>
          <p:nvPr/>
        </p:nvSpPr>
        <p:spPr>
          <a:xfrm>
            <a:off x="5712738" y="3600449"/>
            <a:ext cx="8333065" cy="623292"/>
          </a:xfrm>
          <a:prstGeom prst="rect">
            <a:avLst/>
          </a:prstGeom>
          <a:noFill/>
          <a:ln/>
        </p:spPr>
        <p:txBody>
          <a:bodyPr wrap="square" lIns="0" tIns="0" rIns="0" bIns="0" rtlCol="0" anchor="t"/>
          <a:lstStyle/>
          <a:p>
            <a:pPr marL="0" indent="0" algn="just">
              <a:lnSpc>
                <a:spcPts val="1600"/>
              </a:lnSpc>
              <a:buNone/>
            </a:pPr>
            <a:r>
              <a:rPr lang="en-US" sz="1200" dirty="0">
                <a:solidFill>
                  <a:srgbClr val="4A4A45"/>
                </a:solidFill>
                <a:latin typeface="Georgia" panose="02040502050405020303" pitchFamily="18" charset="0"/>
                <a:ea typeface="Lato" pitchFamily="34" charset="-122"/>
                <a:cs typeface="Lato" pitchFamily="34" charset="-120"/>
              </a:rPr>
              <a:t>„Конституційний Суд України констатує, що в контексті предмета цієї справи відповідно до другого речення частини другої статті 64 Конституції України людські права і свободи, гарантовані Конституцією України у приписах статті 29, статті 55, статті 62, статті 63, не можуть бути обмежені в умовах воєнного стану."</a:t>
            </a:r>
            <a:endParaRPr lang="en-US" sz="1200" dirty="0">
              <a:latin typeface="Georgia" panose="02040502050405020303" pitchFamily="18" charset="0"/>
            </a:endParaRPr>
          </a:p>
        </p:txBody>
      </p:sp>
      <p:sp>
        <p:nvSpPr>
          <p:cNvPr id="12" name="Shape 6"/>
          <p:cNvSpPr/>
          <p:nvPr/>
        </p:nvSpPr>
        <p:spPr>
          <a:xfrm>
            <a:off x="5615226" y="4469963"/>
            <a:ext cx="8528090" cy="7620"/>
          </a:xfrm>
          <a:prstGeom prst="roundRect">
            <a:avLst>
              <a:gd name="adj" fmla="val 255758"/>
            </a:avLst>
          </a:prstGeom>
          <a:solidFill>
            <a:srgbClr val="CBC5B8"/>
          </a:solidFill>
          <a:ln/>
        </p:spPr>
      </p:sp>
      <p:pic>
        <p:nvPicPr>
          <p:cNvPr id="13" name="Image 4" descr="preencoded.png"/>
          <p:cNvPicPr>
            <a:picLocks noChangeAspect="1"/>
          </p:cNvPicPr>
          <p:nvPr/>
        </p:nvPicPr>
        <p:blipFill>
          <a:blip r:embed="rId8"/>
          <a:stretch>
            <a:fillRect/>
          </a:stretch>
        </p:blipFill>
        <p:spPr>
          <a:xfrm>
            <a:off x="1337905" y="4489965"/>
            <a:ext cx="5093851" cy="1371719"/>
          </a:xfrm>
          <a:prstGeom prst="rect">
            <a:avLst/>
          </a:prstGeom>
          <a:effectLst>
            <a:outerShdw blurRad="50800" dist="50800" dir="5400000" sx="105000" sy="105000" algn="ctr" rotWithShape="0">
              <a:schemeClr val="accent2">
                <a:lumMod val="75000"/>
                <a:alpha val="43000"/>
              </a:schemeClr>
            </a:outerShdw>
          </a:effectLst>
        </p:spPr>
      </p:pic>
      <p:pic>
        <p:nvPicPr>
          <p:cNvPr id="14" name="Image 5" descr="preencoded.png"/>
          <p:cNvPicPr>
            <a:picLocks noChangeAspect="1"/>
          </p:cNvPicPr>
          <p:nvPr/>
        </p:nvPicPr>
        <p:blipFill>
          <a:blip r:embed="rId9"/>
          <a:stretch>
            <a:fillRect/>
          </a:stretch>
        </p:blipFill>
        <p:spPr>
          <a:xfrm>
            <a:off x="3793450" y="5061584"/>
            <a:ext cx="182642" cy="228362"/>
          </a:xfrm>
          <a:prstGeom prst="rect">
            <a:avLst/>
          </a:prstGeom>
        </p:spPr>
      </p:pic>
      <p:sp>
        <p:nvSpPr>
          <p:cNvPr id="15" name="Text 7"/>
          <p:cNvSpPr/>
          <p:nvPr/>
        </p:nvSpPr>
        <p:spPr>
          <a:xfrm>
            <a:off x="6561653" y="4619863"/>
            <a:ext cx="2983587" cy="203002"/>
          </a:xfrm>
          <a:prstGeom prst="rect">
            <a:avLst/>
          </a:prstGeom>
          <a:noFill/>
          <a:ln/>
        </p:spPr>
        <p:txBody>
          <a:bodyPr wrap="none" lIns="0" tIns="0" rIns="0" bIns="0" rtlCol="0" anchor="t"/>
          <a:lstStyle/>
          <a:p>
            <a:pPr marL="0" indent="0" algn="l">
              <a:lnSpc>
                <a:spcPts val="1550"/>
              </a:lnSpc>
              <a:buNone/>
            </a:pPr>
            <a:r>
              <a:rPr lang="en-US" sz="1400" b="1" dirty="0">
                <a:solidFill>
                  <a:srgbClr val="4A4A45"/>
                </a:solidFill>
                <a:latin typeface="Georgia" panose="02040502050405020303" pitchFamily="18" charset="0"/>
                <a:ea typeface="Lato Bold" pitchFamily="34" charset="-122"/>
                <a:cs typeface="Lato Bold" pitchFamily="34" charset="-120"/>
              </a:rPr>
              <a:t>Відсутність підстав для обмеження</a:t>
            </a:r>
            <a:endParaRPr lang="en-US" sz="1400" dirty="0">
              <a:latin typeface="Georgia" panose="02040502050405020303" pitchFamily="18" charset="0"/>
            </a:endParaRPr>
          </a:p>
        </p:txBody>
      </p:sp>
      <p:sp>
        <p:nvSpPr>
          <p:cNvPr id="16" name="Text 8"/>
          <p:cNvSpPr/>
          <p:nvPr/>
        </p:nvSpPr>
        <p:spPr>
          <a:xfrm>
            <a:off x="6561653" y="4900731"/>
            <a:ext cx="7484150" cy="831056"/>
          </a:xfrm>
          <a:prstGeom prst="rect">
            <a:avLst/>
          </a:prstGeom>
          <a:noFill/>
          <a:ln/>
        </p:spPr>
        <p:txBody>
          <a:bodyPr wrap="square" lIns="0" tIns="0" rIns="0" bIns="0" rtlCol="0" anchor="t"/>
          <a:lstStyle/>
          <a:p>
            <a:pPr marL="0" indent="0" algn="just">
              <a:lnSpc>
                <a:spcPts val="1600"/>
              </a:lnSpc>
              <a:buNone/>
            </a:pPr>
            <a:r>
              <a:rPr lang="en-US" sz="1200" dirty="0">
                <a:solidFill>
                  <a:srgbClr val="4A4A45"/>
                </a:solidFill>
                <a:latin typeface="Georgia" panose="02040502050405020303" pitchFamily="18" charset="0"/>
                <a:ea typeface="Lato" pitchFamily="34" charset="-122"/>
                <a:cs typeface="Lato" pitchFamily="34" charset="-120"/>
              </a:rPr>
              <a:t>„Конституційний Суд України дійшов висновку, що людські права і свободи, гарантовані Конституцією України у приписах статті 29, статті 55, статті 62, статті 63, не зазначені в актах права, якими введено воєнний стан в Україні, а отже, утручання у ці права і свободи не обумовлено цілями вирішення завдань, які були підґрунтям для введення воєнного стану в Україні"</a:t>
            </a:r>
            <a:endParaRPr lang="en-US" sz="1200" dirty="0">
              <a:latin typeface="Georgia" panose="02040502050405020303" pitchFamily="18" charset="0"/>
            </a:endParaRPr>
          </a:p>
        </p:txBody>
      </p:sp>
      <p:sp>
        <p:nvSpPr>
          <p:cNvPr id="17" name="Shape 9"/>
          <p:cNvSpPr/>
          <p:nvPr/>
        </p:nvSpPr>
        <p:spPr>
          <a:xfrm>
            <a:off x="6464141" y="5874067"/>
            <a:ext cx="7679174" cy="7620"/>
          </a:xfrm>
          <a:prstGeom prst="roundRect">
            <a:avLst>
              <a:gd name="adj" fmla="val 255758"/>
            </a:avLst>
          </a:prstGeom>
          <a:solidFill>
            <a:srgbClr val="CBC5B8"/>
          </a:solidFill>
          <a:ln/>
        </p:spPr>
      </p:sp>
      <p:pic>
        <p:nvPicPr>
          <p:cNvPr id="18" name="Image 6" descr="preencoded.png"/>
          <p:cNvPicPr>
            <a:picLocks noChangeAspect="1"/>
          </p:cNvPicPr>
          <p:nvPr/>
        </p:nvPicPr>
        <p:blipFill>
          <a:blip r:embed="rId10"/>
          <a:stretch>
            <a:fillRect/>
          </a:stretch>
        </p:blipFill>
        <p:spPr>
          <a:xfrm>
            <a:off x="488990" y="5894069"/>
            <a:ext cx="6791801" cy="1371719"/>
          </a:xfrm>
          <a:prstGeom prst="rect">
            <a:avLst/>
          </a:prstGeom>
          <a:effectLst>
            <a:outerShdw blurRad="50800" dist="50800" dir="5400000" sx="104000" sy="104000" algn="ctr" rotWithShape="0">
              <a:schemeClr val="accent2">
                <a:lumMod val="75000"/>
                <a:alpha val="43000"/>
              </a:schemeClr>
            </a:outerShdw>
          </a:effectLst>
        </p:spPr>
      </p:pic>
      <p:pic>
        <p:nvPicPr>
          <p:cNvPr id="19" name="Image 7" descr="preencoded.png"/>
          <p:cNvPicPr>
            <a:picLocks noChangeAspect="1"/>
          </p:cNvPicPr>
          <p:nvPr/>
        </p:nvPicPr>
        <p:blipFill>
          <a:blip r:embed="rId11"/>
          <a:stretch>
            <a:fillRect/>
          </a:stretch>
        </p:blipFill>
        <p:spPr>
          <a:xfrm>
            <a:off x="3793450" y="6465689"/>
            <a:ext cx="182642" cy="228362"/>
          </a:xfrm>
          <a:prstGeom prst="rect">
            <a:avLst/>
          </a:prstGeom>
        </p:spPr>
      </p:pic>
      <p:sp>
        <p:nvSpPr>
          <p:cNvPr id="20" name="Text 10"/>
          <p:cNvSpPr/>
          <p:nvPr/>
        </p:nvSpPr>
        <p:spPr>
          <a:xfrm>
            <a:off x="7410688" y="6023967"/>
            <a:ext cx="2177058" cy="203002"/>
          </a:xfrm>
          <a:prstGeom prst="rect">
            <a:avLst/>
          </a:prstGeom>
          <a:noFill/>
          <a:ln/>
        </p:spPr>
        <p:txBody>
          <a:bodyPr wrap="none" lIns="0" tIns="0" rIns="0" bIns="0" rtlCol="0" anchor="t"/>
          <a:lstStyle/>
          <a:p>
            <a:pPr marL="0" indent="0" algn="l">
              <a:lnSpc>
                <a:spcPts val="1550"/>
              </a:lnSpc>
              <a:buNone/>
            </a:pPr>
            <a:r>
              <a:rPr lang="en-US" sz="1400" b="1" dirty="0">
                <a:solidFill>
                  <a:srgbClr val="4A4A45"/>
                </a:solidFill>
                <a:latin typeface="Georgia" panose="02040502050405020303" pitchFamily="18" charset="0"/>
                <a:ea typeface="Lato Bold" pitchFamily="34" charset="-122"/>
                <a:cs typeface="Lato Bold" pitchFamily="34" charset="-120"/>
              </a:rPr>
              <a:t>Міжнародні зобов'язання</a:t>
            </a:r>
            <a:endParaRPr lang="en-US" sz="1400" dirty="0">
              <a:latin typeface="Georgia" panose="02040502050405020303" pitchFamily="18" charset="0"/>
            </a:endParaRPr>
          </a:p>
        </p:txBody>
      </p:sp>
      <p:sp>
        <p:nvSpPr>
          <p:cNvPr id="21" name="Text 11"/>
          <p:cNvSpPr/>
          <p:nvPr/>
        </p:nvSpPr>
        <p:spPr>
          <a:xfrm>
            <a:off x="7410688" y="6304835"/>
            <a:ext cx="6635115" cy="831056"/>
          </a:xfrm>
          <a:prstGeom prst="rect">
            <a:avLst/>
          </a:prstGeom>
          <a:noFill/>
          <a:ln/>
        </p:spPr>
        <p:txBody>
          <a:bodyPr wrap="square" lIns="0" tIns="0" rIns="0" bIns="0" rtlCol="0" anchor="t"/>
          <a:lstStyle/>
          <a:p>
            <a:pPr marL="0" indent="0" algn="just">
              <a:lnSpc>
                <a:spcPts val="1600"/>
              </a:lnSpc>
              <a:buNone/>
            </a:pPr>
            <a:r>
              <a:rPr lang="en-US" sz="1200" dirty="0">
                <a:solidFill>
                  <a:srgbClr val="4A4A45"/>
                </a:solidFill>
                <a:latin typeface="Georgia" panose="02040502050405020303" pitchFamily="18" charset="0"/>
                <a:ea typeface="Lato" pitchFamily="34" charset="-122"/>
                <a:cs typeface="Lato" pitchFamily="34" charset="-120"/>
              </a:rPr>
              <a:t>„Конституційний Суд України зазначає, що відступ від деяких міжнародних зобов'язань України у сфері прав людини та зумовлена цим здатність держави вдатися до обмежень певних прав і свобод людини не означають запровадження законодавчих та інших засобів, які не були б узгоджені з Конституцією України."</a:t>
            </a:r>
            <a:endParaRPr lang="en-US" sz="1200" dirty="0">
              <a:latin typeface="Georgia" panose="02040502050405020303" pitchFamily="18" charset="0"/>
            </a:endParaRPr>
          </a:p>
        </p:txBody>
      </p:sp>
      <p:sp>
        <p:nvSpPr>
          <p:cNvPr id="22" name="Text 12"/>
          <p:cNvSpPr/>
          <p:nvPr/>
        </p:nvSpPr>
        <p:spPr>
          <a:xfrm>
            <a:off x="2363411" y="7611441"/>
            <a:ext cx="10094553" cy="287001"/>
          </a:xfrm>
          <a:prstGeom prst="rect">
            <a:avLst/>
          </a:prstGeom>
          <a:noFill/>
          <a:ln/>
        </p:spPr>
        <p:txBody>
          <a:bodyPr wrap="none" lIns="0" tIns="0" rIns="0" bIns="0" rtlCol="0" anchor="t"/>
          <a:lstStyle/>
          <a:p>
            <a:pPr>
              <a:lnSpc>
                <a:spcPts val="1600"/>
              </a:lnSpc>
            </a:pPr>
            <a:r>
              <a:rPr lang="en-US" sz="1400" dirty="0">
                <a:solidFill>
                  <a:srgbClr val="4A4A45"/>
                </a:solidFill>
                <a:latin typeface="Georgia" panose="02040502050405020303" pitchFamily="18" charset="0"/>
                <a:ea typeface="Lato" pitchFamily="34" charset="-122"/>
                <a:cs typeface="Lato" pitchFamily="34" charset="-120"/>
              </a:rPr>
              <a:t>На вказане </a:t>
            </a:r>
            <a:r>
              <a:rPr lang="en-US" sz="1400" dirty="0" smtClean="0">
                <a:solidFill>
                  <a:srgbClr val="4A4A45"/>
                </a:solidFill>
                <a:latin typeface="Georgia" panose="02040502050405020303" pitchFamily="18" charset="0"/>
                <a:ea typeface="Lato" pitchFamily="34" charset="-122"/>
                <a:cs typeface="Lato" pitchFamily="34" charset="-120"/>
              </a:rPr>
              <a:t>Рішення</a:t>
            </a:r>
            <a:r>
              <a:rPr lang="uk-UA" sz="1400" dirty="0" smtClean="0">
                <a:solidFill>
                  <a:srgbClr val="4A4A45"/>
                </a:solidFill>
                <a:latin typeface="Georgia" panose="02040502050405020303" pitchFamily="18" charset="0"/>
                <a:ea typeface="Lato" pitchFamily="34" charset="-122"/>
                <a:cs typeface="Lato" pitchFamily="34" charset="-120"/>
              </a:rPr>
              <a:t> </a:t>
            </a:r>
            <a:r>
              <a:rPr lang="uk-UA" sz="1400" dirty="0" smtClean="0">
                <a:solidFill>
                  <a:srgbClr val="282824"/>
                </a:solidFill>
                <a:latin typeface="Georgia" panose="02040502050405020303" pitchFamily="18" charset="0"/>
                <a:ea typeface="Lato Bold" pitchFamily="34" charset="-122"/>
                <a:cs typeface="Lato Bold" pitchFamily="34" charset="-120"/>
              </a:rPr>
              <a:t>Другого </a:t>
            </a:r>
            <a:r>
              <a:rPr lang="uk-UA" sz="1400" dirty="0">
                <a:solidFill>
                  <a:srgbClr val="282824"/>
                </a:solidFill>
                <a:latin typeface="Georgia" panose="02040502050405020303" pitchFamily="18" charset="0"/>
                <a:ea typeface="Lato Bold" pitchFamily="34" charset="-122"/>
                <a:cs typeface="Lato Bold" pitchFamily="34" charset="-120"/>
              </a:rPr>
              <a:t>сенату </a:t>
            </a:r>
            <a:r>
              <a:rPr lang="en-US" sz="1400" dirty="0" smtClean="0">
                <a:solidFill>
                  <a:srgbClr val="4A4A45"/>
                </a:solidFill>
                <a:latin typeface="Georgia" panose="02040502050405020303" pitchFamily="18" charset="0"/>
                <a:ea typeface="Lato" pitchFamily="34" charset="-122"/>
                <a:cs typeface="Lato" pitchFamily="34" charset="-120"/>
              </a:rPr>
              <a:t>КСУ </a:t>
            </a:r>
            <a:r>
              <a:rPr lang="en-US" sz="1400" dirty="0">
                <a:solidFill>
                  <a:srgbClr val="4A4A45"/>
                </a:solidFill>
                <a:latin typeface="Georgia" panose="02040502050405020303" pitchFamily="18" charset="0"/>
                <a:ea typeface="Lato" pitchFamily="34" charset="-122"/>
                <a:cs typeface="Lato" pitchFamily="34" charset="-120"/>
              </a:rPr>
              <a:t>судді Городовенко В.В., Первомайський О.О., Лемак В.В. подали окремі думки.</a:t>
            </a:r>
            <a:endParaRPr lang="en-US" sz="1400" dirty="0">
              <a:latin typeface="Georgia" panose="02040502050405020303" pitchFamily="18" charset="0"/>
            </a:endParaRPr>
          </a:p>
        </p:txBody>
      </p:sp>
      <p:sp>
        <p:nvSpPr>
          <p:cNvPr id="23" name="Прямокутник 22"/>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Другого сенату КСУ </a:t>
            </a:r>
            <a:r>
              <a:rPr lang="uk-UA" sz="1400" dirty="0" smtClean="0">
                <a:solidFill>
                  <a:srgbClr val="282824"/>
                </a:solidFill>
                <a:latin typeface="Georgia" panose="02040502050405020303" pitchFamily="18" charset="0"/>
                <a:ea typeface="Lato Bold" pitchFamily="34" charset="-122"/>
                <a:cs typeface="Lato Bold" pitchFamily="34" charset="-120"/>
              </a:rPr>
              <a:t>від </a:t>
            </a:r>
            <a:r>
              <a:rPr lang="uk-UA" sz="1400" dirty="0">
                <a:solidFill>
                  <a:srgbClr val="282824"/>
                </a:solidFill>
                <a:latin typeface="Georgia" panose="02040502050405020303" pitchFamily="18" charset="0"/>
                <a:ea typeface="Lato Bold" pitchFamily="34" charset="-122"/>
                <a:cs typeface="Lato Bold" pitchFamily="34" charset="-120"/>
              </a:rPr>
              <a:t>18 липня 2024 року № 8-р(II)/2024</a:t>
            </a:r>
          </a:p>
        </p:txBody>
      </p:sp>
      <p:sp>
        <p:nvSpPr>
          <p:cNvPr id="25" name="Прямоугольник 19">
            <a:extLst>
              <a:ext uri="{FF2B5EF4-FFF2-40B4-BE49-F238E27FC236}">
                <a16:creationId xmlns:a16="http://schemas.microsoft.com/office/drawing/2014/main" id="{94C0C6D2-F90C-F05F-B59E-6A2ED1E898B1}"/>
              </a:ext>
            </a:extLst>
          </p:cNvPr>
          <p:cNvSpPr/>
          <p:nvPr/>
        </p:nvSpPr>
        <p:spPr>
          <a:xfrm>
            <a:off x="13846629" y="195371"/>
            <a:ext cx="593810" cy="375162"/>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24</a:t>
            </a:r>
            <a:endParaRPr lang="uk-UA" sz="2400" dirty="0"/>
          </a:p>
        </p:txBody>
      </p:sp>
    </p:spTree>
    <p:extLst>
      <p:ext uri="{BB962C8B-B14F-4D97-AF65-F5344CB8AC3E}">
        <p14:creationId xmlns:p14="http://schemas.microsoft.com/office/powerpoint/2010/main" val="3691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1422400" y="3287469"/>
            <a:ext cx="11669485" cy="2830322"/>
          </a:xfrm>
          <a:prstGeom prst="rect">
            <a:avLst/>
          </a:prstGeom>
          <a:noFill/>
          <a:ln/>
        </p:spPr>
        <p:txBody>
          <a:bodyPr wrap="square" lIns="0" tIns="0" rIns="0" bIns="0" rtlCol="0" anchor="t"/>
          <a:lstStyle/>
          <a:p>
            <a:pPr marL="0" indent="0" algn="l">
              <a:lnSpc>
                <a:spcPts val="5550"/>
              </a:lnSpc>
              <a:buNone/>
            </a:pPr>
            <a:endParaRPr lang="uk-UA" sz="4450" b="1" dirty="0" smtClean="0">
              <a:solidFill>
                <a:srgbClr val="282824"/>
              </a:solidFill>
              <a:latin typeface="Georgia" panose="02040502050405020303" pitchFamily="18" charset="0"/>
              <a:ea typeface="Lato Bold" pitchFamily="34" charset="-122"/>
              <a:cs typeface="Lato Bold" pitchFamily="34" charset="-120"/>
            </a:endParaRPr>
          </a:p>
          <a:p>
            <a:pPr marL="0" indent="0" algn="ctr">
              <a:lnSpc>
                <a:spcPts val="5550"/>
              </a:lnSpc>
              <a:buNone/>
            </a:pPr>
            <a:r>
              <a:rPr lang="uk-UA" sz="5400" b="1" dirty="0" smtClean="0">
                <a:solidFill>
                  <a:srgbClr val="282824"/>
                </a:solidFill>
                <a:latin typeface="Georgia" panose="02040502050405020303" pitchFamily="18" charset="0"/>
                <a:ea typeface="Lato Bold" pitchFamily="34" charset="-122"/>
                <a:cs typeface="Lato Bold" pitchFamily="34" charset="-120"/>
              </a:rPr>
              <a:t>ДЯКУЮ ЗА УВАГУ!</a:t>
            </a:r>
            <a:endParaRPr lang="en-US" sz="5400" dirty="0">
              <a:latin typeface="Georgia" panose="02040502050405020303" pitchFamily="18" charset="0"/>
            </a:endParaRPr>
          </a:p>
        </p:txBody>
      </p:sp>
      <p:sp>
        <p:nvSpPr>
          <p:cNvPr id="5" name="Text 3"/>
          <p:cNvSpPr/>
          <p:nvPr/>
        </p:nvSpPr>
        <p:spPr>
          <a:xfrm>
            <a:off x="931902" y="6563678"/>
            <a:ext cx="86678"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Georgia" panose="02040502050405020303" pitchFamily="18" charset="0"/>
                <a:ea typeface="Lato Medium" pitchFamily="34" charset="-122"/>
                <a:cs typeface="Lato Medium" pitchFamily="34" charset="-120"/>
              </a:rPr>
              <a:t>JJ</a:t>
            </a:r>
            <a:endParaRPr lang="en-US" sz="750" dirty="0">
              <a:latin typeface="Georgia" panose="02040502050405020303" pitchFamily="18" charset="0"/>
            </a:endParaRPr>
          </a:p>
        </p:txBody>
      </p:sp>
    </p:spTree>
    <p:extLst>
      <p:ext uri="{BB962C8B-B14F-4D97-AF65-F5344CB8AC3E}">
        <p14:creationId xmlns:p14="http://schemas.microsoft.com/office/powerpoint/2010/main" val="54506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lum bright="70000" contrast="-70000"/>
          </a:blip>
          <a:stretch>
            <a:fillRect/>
          </a:stretch>
        </p:blipFill>
        <p:spPr>
          <a:xfrm>
            <a:off x="0" y="21120"/>
            <a:ext cx="14697046" cy="8229600"/>
          </a:xfrm>
          <a:prstGeom prst="rect">
            <a:avLst/>
          </a:prstGeom>
        </p:spPr>
      </p:pic>
      <p:sp>
        <p:nvSpPr>
          <p:cNvPr id="9" name="Shape 7"/>
          <p:cNvSpPr/>
          <p:nvPr/>
        </p:nvSpPr>
        <p:spPr>
          <a:xfrm>
            <a:off x="9849446" y="3085744"/>
            <a:ext cx="431006" cy="431006"/>
          </a:xfrm>
          <a:prstGeom prst="roundRect">
            <a:avLst>
              <a:gd name="adj" fmla="val 6668"/>
            </a:avLst>
          </a:prstGeom>
          <a:solidFill>
            <a:srgbClr val="E5DFD2"/>
          </a:solidFill>
          <a:ln/>
        </p:spPr>
      </p:sp>
      <p:sp>
        <p:nvSpPr>
          <p:cNvPr id="14" name="Прямоугольник 19">
            <a:extLst>
              <a:ext uri="{FF2B5EF4-FFF2-40B4-BE49-F238E27FC236}">
                <a16:creationId xmlns:a16="http://schemas.microsoft.com/office/drawing/2014/main" id="{94C0C6D2-F90C-F05F-B59E-6A2ED1E898B1}"/>
              </a:ext>
            </a:extLst>
          </p:cNvPr>
          <p:cNvSpPr/>
          <p:nvPr/>
        </p:nvSpPr>
        <p:spPr>
          <a:xfrm>
            <a:off x="13959959" y="195371"/>
            <a:ext cx="48048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3</a:t>
            </a:r>
            <a:endParaRPr lang="uk-UA" sz="2400" dirty="0"/>
          </a:p>
        </p:txBody>
      </p:sp>
      <p:pic>
        <p:nvPicPr>
          <p:cNvPr id="3" name="Рисунок 2"/>
          <p:cNvPicPr>
            <a:picLocks noChangeAspect="1"/>
          </p:cNvPicPr>
          <p:nvPr/>
        </p:nvPicPr>
        <p:blipFill>
          <a:blip r:embed="rId4"/>
          <a:stretch>
            <a:fillRect/>
          </a:stretch>
        </p:blipFill>
        <p:spPr>
          <a:xfrm>
            <a:off x="1857829" y="450321"/>
            <a:ext cx="10987314" cy="6890109"/>
          </a:xfrm>
          <a:prstGeom prst="rect">
            <a:avLst/>
          </a:prstGeom>
        </p:spPr>
      </p:pic>
      <p:sp>
        <p:nvSpPr>
          <p:cNvPr id="4" name="TextBox 3"/>
          <p:cNvSpPr txBox="1"/>
          <p:nvPr/>
        </p:nvSpPr>
        <p:spPr>
          <a:xfrm>
            <a:off x="2380343" y="7619999"/>
            <a:ext cx="10464800" cy="338554"/>
          </a:xfrm>
          <a:prstGeom prst="rect">
            <a:avLst/>
          </a:prstGeom>
          <a:noFill/>
        </p:spPr>
        <p:txBody>
          <a:bodyPr wrap="square" rtlCol="0">
            <a:spAutoFit/>
          </a:bodyPr>
          <a:lstStyle/>
          <a:p>
            <a:r>
              <a:rPr lang="uk-UA" sz="1600" dirty="0" smtClean="0"/>
              <a:t>Інформація у відсотках відносно загальної кількості справ, які надійшли до Конституційного Суду України у 2024 році.</a:t>
            </a:r>
            <a:endParaRPr lang="uk-UA" sz="1600" dirty="0"/>
          </a:p>
        </p:txBody>
      </p:sp>
    </p:spTree>
    <p:extLst>
      <p:ext uri="{BB962C8B-B14F-4D97-AF65-F5344CB8AC3E}">
        <p14:creationId xmlns:p14="http://schemas.microsoft.com/office/powerpoint/2010/main" val="3016657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lum bright="70000" contrast="-70000"/>
          </a:blip>
          <a:stretch>
            <a:fillRect/>
          </a:stretch>
        </p:blipFill>
        <p:spPr>
          <a:xfrm>
            <a:off x="0" y="21120"/>
            <a:ext cx="14697046" cy="8229600"/>
          </a:xfrm>
          <a:prstGeom prst="rect">
            <a:avLst/>
          </a:prstGeom>
        </p:spPr>
      </p:pic>
      <p:sp>
        <p:nvSpPr>
          <p:cNvPr id="2" name="Text 0"/>
          <p:cNvSpPr/>
          <p:nvPr/>
        </p:nvSpPr>
        <p:spPr>
          <a:xfrm>
            <a:off x="670679" y="724493"/>
            <a:ext cx="13289280" cy="2055303"/>
          </a:xfrm>
          <a:prstGeom prst="rect">
            <a:avLst/>
          </a:prstGeom>
          <a:noFill/>
          <a:ln/>
        </p:spPr>
        <p:txBody>
          <a:bodyPr wrap="square" lIns="0" tIns="0" rIns="0" bIns="0" rtlCol="0" anchor="t"/>
          <a:lstStyle/>
          <a:p>
            <a:pPr algn="ctr"/>
            <a:r>
              <a:rPr lang="en-US" sz="2400" b="1" dirty="0">
                <a:solidFill>
                  <a:srgbClr val="282824"/>
                </a:solidFill>
                <a:latin typeface="Georgia" panose="02040502050405020303" pitchFamily="18" charset="0"/>
                <a:ea typeface="Lato Bold" pitchFamily="34" charset="-122"/>
                <a:cs typeface="Lato Bold" pitchFamily="34" charset="-120"/>
              </a:rPr>
              <a:t>Рішення </a:t>
            </a:r>
            <a:r>
              <a:rPr lang="uk-UA" sz="2400" b="1" i="1" dirty="0">
                <a:latin typeface="Georgia" panose="02040502050405020303" pitchFamily="18" charset="0"/>
              </a:rPr>
              <a:t>Великої палати КСУ у справі за конституційним поданням Уповноваженого Верховної Ради України з прав людини щодо відповідності Конституції України (конституційності) положення третього речення частини третьої статті 315 </a:t>
            </a:r>
            <a:r>
              <a:rPr lang="uk-UA" sz="2400" b="1" i="1" dirty="0" smtClean="0">
                <a:latin typeface="Georgia" panose="02040502050405020303" pitchFamily="18" charset="0"/>
              </a:rPr>
              <a:t>КПК України </a:t>
            </a:r>
          </a:p>
          <a:p>
            <a:pPr algn="ctr"/>
            <a:r>
              <a:rPr lang="uk-UA" sz="2400" b="1" i="1" dirty="0" smtClean="0">
                <a:latin typeface="Georgia" panose="02040502050405020303" pitchFamily="18" charset="0"/>
              </a:rPr>
              <a:t>від </a:t>
            </a:r>
            <a:r>
              <a:rPr lang="uk-UA" sz="2400" b="1" i="1" dirty="0">
                <a:latin typeface="Georgia" panose="02040502050405020303" pitchFamily="18" charset="0"/>
              </a:rPr>
              <a:t>23 листопада 2017</a:t>
            </a:r>
            <a:r>
              <a:rPr lang="uk-UA" sz="2400" dirty="0">
                <a:latin typeface="Georgia" panose="02040502050405020303" pitchFamily="18" charset="0"/>
              </a:rPr>
              <a:t> </a:t>
            </a:r>
            <a:r>
              <a:rPr lang="uk-UA" sz="2400" b="1" i="1" dirty="0">
                <a:latin typeface="Georgia" panose="02040502050405020303" pitchFamily="18" charset="0"/>
              </a:rPr>
              <a:t>року</a:t>
            </a:r>
            <a:r>
              <a:rPr lang="uk-UA" sz="2400" dirty="0">
                <a:latin typeface="Georgia" panose="02040502050405020303" pitchFamily="18" charset="0"/>
              </a:rPr>
              <a:t> </a:t>
            </a:r>
            <a:r>
              <a:rPr lang="uk-UA" sz="2400" b="1" i="1" dirty="0" smtClean="0">
                <a:latin typeface="Georgia" panose="02040502050405020303" pitchFamily="18" charset="0"/>
              </a:rPr>
              <a:t>№ 1-р/2017</a:t>
            </a:r>
            <a:r>
              <a:rPr lang="en-US" sz="2400" b="1" dirty="0" smtClean="0">
                <a:solidFill>
                  <a:srgbClr val="282824"/>
                </a:solidFill>
                <a:latin typeface="Georgia" panose="02040502050405020303" pitchFamily="18" charset="0"/>
                <a:ea typeface="Lato Bold" pitchFamily="34" charset="-122"/>
                <a:cs typeface="Lato Bold" pitchFamily="34" charset="-120"/>
              </a:rPr>
              <a:t> </a:t>
            </a:r>
            <a:r>
              <a:rPr lang="en-US" sz="2400" b="1" dirty="0">
                <a:solidFill>
                  <a:srgbClr val="282824"/>
                </a:solidFill>
                <a:latin typeface="Georgia" panose="02040502050405020303" pitchFamily="18" charset="0"/>
                <a:ea typeface="Lato Bold" pitchFamily="34" charset="-122"/>
                <a:cs typeface="Lato Bold" pitchFamily="34" charset="-120"/>
              </a:rPr>
              <a:t>України</a:t>
            </a:r>
            <a:endParaRPr lang="en-US" sz="2400" dirty="0">
              <a:latin typeface="Georgia" panose="02040502050405020303" pitchFamily="18" charset="0"/>
            </a:endParaRPr>
          </a:p>
        </p:txBody>
      </p:sp>
      <p:sp>
        <p:nvSpPr>
          <p:cNvPr id="3" name="Shape 1"/>
          <p:cNvSpPr/>
          <p:nvPr/>
        </p:nvSpPr>
        <p:spPr>
          <a:xfrm>
            <a:off x="670560" y="2969703"/>
            <a:ext cx="431006" cy="431006"/>
          </a:xfrm>
          <a:prstGeom prst="roundRect">
            <a:avLst>
              <a:gd name="adj" fmla="val 6668"/>
            </a:avLst>
          </a:prstGeom>
          <a:solidFill>
            <a:srgbClr val="E5DFD2"/>
          </a:solidFill>
          <a:ln/>
        </p:spPr>
      </p:sp>
      <p:sp>
        <p:nvSpPr>
          <p:cNvPr id="4" name="Text 2"/>
          <p:cNvSpPr/>
          <p:nvPr/>
        </p:nvSpPr>
        <p:spPr>
          <a:xfrm>
            <a:off x="1293138" y="2969703"/>
            <a:ext cx="3679507" cy="1197769"/>
          </a:xfrm>
          <a:prstGeom prst="rect">
            <a:avLst/>
          </a:prstGeom>
          <a:noFill/>
          <a:ln/>
        </p:spPr>
        <p:txBody>
          <a:bodyPr wrap="square" lIns="0" tIns="0" rIns="0" bIns="0" rtlCol="0" anchor="t"/>
          <a:lstStyle/>
          <a:p>
            <a:pPr marL="0" indent="0" algn="ctr">
              <a:lnSpc>
                <a:spcPts val="2350"/>
              </a:lnSpc>
              <a:buNone/>
            </a:pPr>
            <a:r>
              <a:rPr lang="en-US" sz="1600" b="1" dirty="0">
                <a:solidFill>
                  <a:srgbClr val="4A4A45"/>
                </a:solidFill>
                <a:latin typeface="Georgia" panose="02040502050405020303" pitchFamily="18" charset="0"/>
                <a:ea typeface="Lato Bold" pitchFamily="34" charset="-122"/>
                <a:cs typeface="Lato Bold" pitchFamily="34" charset="-120"/>
              </a:rPr>
              <a:t>Визнання неконституційним положення третього речення частини третьої статті 315 КПК</a:t>
            </a:r>
            <a:endParaRPr lang="en-US" sz="1600" dirty="0">
              <a:latin typeface="Georgia" panose="02040502050405020303" pitchFamily="18" charset="0"/>
            </a:endParaRPr>
          </a:p>
        </p:txBody>
      </p:sp>
      <p:sp>
        <p:nvSpPr>
          <p:cNvPr id="5" name="Text 3"/>
          <p:cNvSpPr/>
          <p:nvPr/>
        </p:nvSpPr>
        <p:spPr>
          <a:xfrm>
            <a:off x="1293138" y="3982924"/>
            <a:ext cx="3679507" cy="3677603"/>
          </a:xfrm>
          <a:prstGeom prst="rect">
            <a:avLst/>
          </a:prstGeom>
          <a:noFill/>
          <a:ln/>
        </p:spPr>
        <p:txBody>
          <a:bodyPr wrap="square" lIns="0" tIns="0" rIns="0" bIns="0" rtlCol="0" anchor="t"/>
          <a:lstStyle/>
          <a:p>
            <a:pPr marL="0" indent="0" algn="just">
              <a:lnSpc>
                <a:spcPts val="2400"/>
              </a:lnSpc>
              <a:buNone/>
            </a:pPr>
            <a:r>
              <a:rPr lang="uk-UA" sz="1500" dirty="0" smtClean="0">
                <a:solidFill>
                  <a:srgbClr val="4A4A45"/>
                </a:solidFill>
                <a:latin typeface="Georgia" panose="02040502050405020303" pitchFamily="18" charset="0"/>
                <a:ea typeface="Lato" pitchFamily="34" charset="-122"/>
                <a:cs typeface="Lato" pitchFamily="34" charset="-120"/>
              </a:rPr>
              <a:t>КСУ визнав таким, що не відповідає Конституції України, положення третього речення частини третьої статті 315 Кримінального процесуального кодексу України: "За відсутності зазначених клопотань сторін кримінального провадження застосування заходів забезпечення кримінального провадження, обраних під час досудового розслідування, вважається продовженим".</a:t>
            </a:r>
            <a:endParaRPr lang="uk-UA" sz="1500" dirty="0">
              <a:latin typeface="Georgia" panose="02040502050405020303" pitchFamily="18" charset="0"/>
            </a:endParaRPr>
          </a:p>
        </p:txBody>
      </p:sp>
      <p:sp>
        <p:nvSpPr>
          <p:cNvPr id="6" name="Shape 4"/>
          <p:cNvSpPr/>
          <p:nvPr/>
        </p:nvSpPr>
        <p:spPr>
          <a:xfrm>
            <a:off x="5379720" y="2969703"/>
            <a:ext cx="431006" cy="431006"/>
          </a:xfrm>
          <a:prstGeom prst="roundRect">
            <a:avLst>
              <a:gd name="adj" fmla="val 6668"/>
            </a:avLst>
          </a:prstGeom>
          <a:solidFill>
            <a:srgbClr val="E5DFD2"/>
          </a:solidFill>
          <a:ln/>
        </p:spPr>
      </p:sp>
      <p:sp>
        <p:nvSpPr>
          <p:cNvPr id="7" name="Text 5"/>
          <p:cNvSpPr/>
          <p:nvPr/>
        </p:nvSpPr>
        <p:spPr>
          <a:xfrm>
            <a:off x="5786795" y="2969703"/>
            <a:ext cx="3679507" cy="898327"/>
          </a:xfrm>
          <a:prstGeom prst="rect">
            <a:avLst/>
          </a:prstGeom>
          <a:noFill/>
          <a:ln/>
        </p:spPr>
        <p:txBody>
          <a:bodyPr wrap="square" lIns="0" tIns="0" rIns="0" bIns="0" rtlCol="0" anchor="t"/>
          <a:lstStyle/>
          <a:p>
            <a:pPr marL="0" indent="0" algn="ctr">
              <a:lnSpc>
                <a:spcPts val="2350"/>
              </a:lnSpc>
              <a:buNone/>
            </a:pPr>
            <a:r>
              <a:rPr lang="en-US" sz="1600" b="1" dirty="0">
                <a:solidFill>
                  <a:srgbClr val="4A4A45"/>
                </a:solidFill>
                <a:latin typeface="Georgia" panose="02040502050405020303" pitchFamily="18" charset="0"/>
                <a:ea typeface="Lato Bold" pitchFamily="34" charset="-122"/>
                <a:cs typeface="Lato Bold" pitchFamily="34" charset="-120"/>
              </a:rPr>
              <a:t>Обов'язкові вимоги до правомірного арешту або тримання під вартою</a:t>
            </a:r>
            <a:endParaRPr lang="en-US" sz="1600" dirty="0">
              <a:latin typeface="Georgia" panose="02040502050405020303" pitchFamily="18" charset="0"/>
            </a:endParaRPr>
          </a:p>
        </p:txBody>
      </p:sp>
      <p:sp>
        <p:nvSpPr>
          <p:cNvPr id="8" name="Text 6"/>
          <p:cNvSpPr/>
          <p:nvPr/>
        </p:nvSpPr>
        <p:spPr>
          <a:xfrm>
            <a:off x="5786795" y="3982924"/>
            <a:ext cx="3679507" cy="3064669"/>
          </a:xfrm>
          <a:prstGeom prst="rect">
            <a:avLst/>
          </a:prstGeom>
          <a:noFill/>
          <a:ln/>
        </p:spPr>
        <p:txBody>
          <a:bodyPr wrap="square" lIns="0" tIns="0" rIns="0" bIns="0" rtlCol="0" anchor="t"/>
          <a:lstStyle/>
          <a:p>
            <a:pPr marL="0" indent="0" algn="just">
              <a:lnSpc>
                <a:spcPts val="2400"/>
              </a:lnSpc>
              <a:buNone/>
            </a:pPr>
            <a:r>
              <a:rPr lang="uk-UA" sz="1500" dirty="0" smtClean="0">
                <a:solidFill>
                  <a:srgbClr val="4A4A45"/>
                </a:solidFill>
                <a:latin typeface="Georgia" panose="02040502050405020303" pitchFamily="18" charset="0"/>
                <a:ea typeface="Lato" pitchFamily="34" charset="-122"/>
                <a:cs typeface="Lato" pitchFamily="34" charset="-120"/>
              </a:rPr>
              <a:t>КСУ визначив, що арешт чи тримання під вартою має здійснюватися виключно на підставі належним чином вмотивованого рішення суду, а підстави та порядок застосування цих запобіжних заходів мають бути визначені в законі та повинні відповідати конституційним гарантіям справедливої судової процедури та принципу верховенства права.</a:t>
            </a:r>
            <a:endParaRPr lang="uk-UA" sz="1500" dirty="0">
              <a:latin typeface="Georgia" panose="02040502050405020303" pitchFamily="18" charset="0"/>
            </a:endParaRPr>
          </a:p>
        </p:txBody>
      </p:sp>
      <p:sp>
        <p:nvSpPr>
          <p:cNvPr id="9" name="Shape 7"/>
          <p:cNvSpPr/>
          <p:nvPr/>
        </p:nvSpPr>
        <p:spPr>
          <a:xfrm>
            <a:off x="9849446" y="3085744"/>
            <a:ext cx="431006" cy="431006"/>
          </a:xfrm>
          <a:prstGeom prst="roundRect">
            <a:avLst>
              <a:gd name="adj" fmla="val 6668"/>
            </a:avLst>
          </a:prstGeom>
          <a:solidFill>
            <a:srgbClr val="E5DFD2"/>
          </a:solidFill>
          <a:ln/>
        </p:spPr>
      </p:sp>
      <p:sp>
        <p:nvSpPr>
          <p:cNvPr id="10" name="Text 8"/>
          <p:cNvSpPr/>
          <p:nvPr/>
        </p:nvSpPr>
        <p:spPr>
          <a:xfrm>
            <a:off x="10280452" y="2969703"/>
            <a:ext cx="3679507" cy="598884"/>
          </a:xfrm>
          <a:prstGeom prst="rect">
            <a:avLst/>
          </a:prstGeom>
          <a:noFill/>
          <a:ln/>
        </p:spPr>
        <p:txBody>
          <a:bodyPr wrap="square" lIns="0" tIns="0" rIns="0" bIns="0" rtlCol="0" anchor="t"/>
          <a:lstStyle/>
          <a:p>
            <a:pPr marL="0" indent="0" algn="ctr">
              <a:lnSpc>
                <a:spcPts val="2350"/>
              </a:lnSpc>
              <a:buNone/>
            </a:pPr>
            <a:r>
              <a:rPr lang="en-US" sz="1600" b="1" dirty="0">
                <a:solidFill>
                  <a:srgbClr val="4A4A45"/>
                </a:solidFill>
                <a:latin typeface="Georgia" panose="02040502050405020303" pitchFamily="18" charset="0"/>
                <a:ea typeface="Lato Bold" pitchFamily="34" charset="-122"/>
                <a:cs typeface="Lato Bold" pitchFamily="34" charset="-120"/>
              </a:rPr>
              <a:t>Право на свободу та особисту недоторканність</a:t>
            </a:r>
            <a:endParaRPr lang="en-US" sz="1600" dirty="0">
              <a:latin typeface="Georgia" panose="02040502050405020303" pitchFamily="18" charset="0"/>
            </a:endParaRPr>
          </a:p>
        </p:txBody>
      </p:sp>
      <p:sp>
        <p:nvSpPr>
          <p:cNvPr id="11" name="Text 9"/>
          <p:cNvSpPr/>
          <p:nvPr/>
        </p:nvSpPr>
        <p:spPr>
          <a:xfrm>
            <a:off x="10280452" y="3868030"/>
            <a:ext cx="3679507" cy="3064669"/>
          </a:xfrm>
          <a:prstGeom prst="rect">
            <a:avLst/>
          </a:prstGeom>
          <a:noFill/>
          <a:ln/>
        </p:spPr>
        <p:txBody>
          <a:bodyPr wrap="square" lIns="0" tIns="0" rIns="0" bIns="0" rtlCol="0" anchor="t"/>
          <a:lstStyle/>
          <a:p>
            <a:pPr marL="0" indent="0" algn="just">
              <a:lnSpc>
                <a:spcPts val="2400"/>
              </a:lnSpc>
              <a:buNone/>
            </a:pPr>
            <a:r>
              <a:rPr lang="uk-UA" sz="1500" dirty="0" smtClean="0">
                <a:solidFill>
                  <a:srgbClr val="4A4A45"/>
                </a:solidFill>
                <a:latin typeface="Georgia" panose="02040502050405020303" pitchFamily="18" charset="0"/>
                <a:ea typeface="Lato" pitchFamily="34" charset="-122"/>
                <a:cs typeface="Lato" pitchFamily="34" charset="-120"/>
              </a:rPr>
              <a:t>Право на свободу та особисту недоторканність не є абсолютним і може бути обмежене, але тільки на підставах та в порядку, визначених законами України. Обмеження цього права має здійснюватися з дотриманням конституційних гарантій захисту прав і свобод людини і громадянина та виключно на підставі вмотивованого рішення суду.</a:t>
            </a:r>
            <a:endParaRPr lang="uk-UA" sz="1500" dirty="0">
              <a:latin typeface="Georgia" panose="02040502050405020303" pitchFamily="18" charset="0"/>
            </a:endParaRPr>
          </a:p>
        </p:txBody>
      </p:sp>
      <p:sp>
        <p:nvSpPr>
          <p:cNvPr id="12" name="Прямокутник 11"/>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a:t>
            </a:r>
            <a:r>
              <a:rPr lang="uk-UA" sz="1400" dirty="0" smtClean="0">
                <a:solidFill>
                  <a:srgbClr val="282824"/>
                </a:solidFill>
                <a:latin typeface="Georgia" panose="02040502050405020303" pitchFamily="18" charset="0"/>
                <a:ea typeface="Lato Bold" pitchFamily="34" charset="-122"/>
                <a:cs typeface="Lato Bold" pitchFamily="34" charset="-120"/>
              </a:rPr>
              <a:t>Великої </a:t>
            </a:r>
            <a:r>
              <a:rPr lang="uk-UA" sz="1400" dirty="0">
                <a:solidFill>
                  <a:srgbClr val="282824"/>
                </a:solidFill>
                <a:latin typeface="Georgia" panose="02040502050405020303" pitchFamily="18" charset="0"/>
                <a:ea typeface="Lato Bold" pitchFamily="34" charset="-122"/>
                <a:cs typeface="Lato Bold" pitchFamily="34" charset="-120"/>
              </a:rPr>
              <a:t>палати КСУ від 23 листопада 2017 року № 1-р/2017</a:t>
            </a:r>
            <a:r>
              <a:rPr lang="en-US" sz="1400" dirty="0">
                <a:solidFill>
                  <a:srgbClr val="282824"/>
                </a:solidFill>
                <a:latin typeface="Georgia" panose="02040502050405020303" pitchFamily="18" charset="0"/>
                <a:ea typeface="Lato Bold" pitchFamily="34" charset="-122"/>
                <a:cs typeface="Lato Bold" pitchFamily="34" charset="-120"/>
              </a:rPr>
              <a:t> України</a:t>
            </a:r>
            <a:endParaRPr lang="uk-UA" sz="1400" dirty="0">
              <a:solidFill>
                <a:srgbClr val="282824"/>
              </a:solidFill>
              <a:latin typeface="Georgia" panose="02040502050405020303" pitchFamily="18" charset="0"/>
              <a:ea typeface="Lato Bold" pitchFamily="34" charset="-122"/>
              <a:cs typeface="Lato Bold" pitchFamily="34" charset="-120"/>
            </a:endParaRPr>
          </a:p>
        </p:txBody>
      </p:sp>
      <p:sp>
        <p:nvSpPr>
          <p:cNvPr id="14" name="Прямоугольник 19">
            <a:extLst>
              <a:ext uri="{FF2B5EF4-FFF2-40B4-BE49-F238E27FC236}">
                <a16:creationId xmlns:a16="http://schemas.microsoft.com/office/drawing/2014/main" id="{94C0C6D2-F90C-F05F-B59E-6A2ED1E898B1}"/>
              </a:ext>
            </a:extLst>
          </p:cNvPr>
          <p:cNvSpPr/>
          <p:nvPr/>
        </p:nvSpPr>
        <p:spPr>
          <a:xfrm>
            <a:off x="13959959" y="195371"/>
            <a:ext cx="48048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4</a:t>
            </a:r>
            <a:endParaRPr lang="uk-UA" sz="2400" dirty="0"/>
          </a:p>
        </p:txBody>
      </p:sp>
      <p:sp>
        <p:nvSpPr>
          <p:cNvPr id="17" name="TextBox 16"/>
          <p:cNvSpPr txBox="1"/>
          <p:nvPr/>
        </p:nvSpPr>
        <p:spPr>
          <a:xfrm>
            <a:off x="735174" y="3011064"/>
            <a:ext cx="30177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smtClean="0"/>
              <a:t>1</a:t>
            </a:r>
            <a:endParaRPr lang="uk-UA" dirty="0"/>
          </a:p>
        </p:txBody>
      </p:sp>
      <p:sp>
        <p:nvSpPr>
          <p:cNvPr id="18" name="TextBox 17"/>
          <p:cNvSpPr txBox="1"/>
          <p:nvPr/>
        </p:nvSpPr>
        <p:spPr>
          <a:xfrm>
            <a:off x="5464646" y="3000540"/>
            <a:ext cx="30177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smtClean="0"/>
              <a:t>2</a:t>
            </a:r>
            <a:endParaRPr lang="uk-UA" dirty="0"/>
          </a:p>
        </p:txBody>
      </p:sp>
      <p:sp>
        <p:nvSpPr>
          <p:cNvPr id="19" name="TextBox 18"/>
          <p:cNvSpPr txBox="1"/>
          <p:nvPr/>
        </p:nvSpPr>
        <p:spPr>
          <a:xfrm>
            <a:off x="9914060" y="3116581"/>
            <a:ext cx="30177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smtClean="0"/>
              <a:t>3</a:t>
            </a:r>
            <a:endParaRPr lang="uk-UA" dirty="0"/>
          </a:p>
        </p:txBody>
      </p:sp>
    </p:spTree>
    <p:extLst>
      <p:ext uri="{BB962C8B-B14F-4D97-AF65-F5344CB8AC3E}">
        <p14:creationId xmlns:p14="http://schemas.microsoft.com/office/powerpoint/2010/main" val="862193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1720308" y="638294"/>
            <a:ext cx="11256430" cy="537210"/>
          </a:xfrm>
          <a:prstGeom prst="rect">
            <a:avLst/>
          </a:prstGeom>
          <a:noFill/>
          <a:ln/>
        </p:spPr>
        <p:txBody>
          <a:bodyPr wrap="none" lIns="0" tIns="0" rIns="0" bIns="0" rtlCol="0" anchor="t"/>
          <a:lstStyle/>
          <a:p>
            <a:pPr marL="0" indent="0" algn="ctr">
              <a:lnSpc>
                <a:spcPts val="4200"/>
              </a:lnSpc>
              <a:buNone/>
            </a:pPr>
            <a:r>
              <a:rPr lang="en-US" sz="3350" b="1" dirty="0">
                <a:solidFill>
                  <a:srgbClr val="282824"/>
                </a:solidFill>
                <a:latin typeface="Georgia" panose="02040502050405020303" pitchFamily="18" charset="0"/>
                <a:ea typeface="Lato Bold" pitchFamily="34" charset="-122"/>
                <a:cs typeface="Lato Bold" pitchFamily="34" charset="-120"/>
              </a:rPr>
              <a:t>Юридичні позиції КСУ щодо запобіжних заходів</a:t>
            </a:r>
            <a:endParaRPr lang="en-US" sz="3350" dirty="0">
              <a:latin typeface="Georgia" panose="02040502050405020303" pitchFamily="18" charset="0"/>
            </a:endParaRPr>
          </a:p>
        </p:txBody>
      </p:sp>
      <p:sp>
        <p:nvSpPr>
          <p:cNvPr id="3" name="Shape 1"/>
          <p:cNvSpPr/>
          <p:nvPr/>
        </p:nvSpPr>
        <p:spPr>
          <a:xfrm>
            <a:off x="795099" y="1353860"/>
            <a:ext cx="22860" cy="6403419"/>
          </a:xfrm>
          <a:prstGeom prst="roundRect">
            <a:avLst>
              <a:gd name="adj" fmla="val 112820"/>
            </a:avLst>
          </a:prstGeom>
          <a:solidFill>
            <a:srgbClr val="CBC5B8"/>
          </a:solidFill>
          <a:ln/>
        </p:spPr>
      </p:sp>
      <p:sp>
        <p:nvSpPr>
          <p:cNvPr id="4" name="Shape 2"/>
          <p:cNvSpPr/>
          <p:nvPr/>
        </p:nvSpPr>
        <p:spPr>
          <a:xfrm>
            <a:off x="965656" y="1729145"/>
            <a:ext cx="515779" cy="22860"/>
          </a:xfrm>
          <a:prstGeom prst="roundRect">
            <a:avLst>
              <a:gd name="adj" fmla="val 112820"/>
            </a:avLst>
          </a:prstGeom>
          <a:solidFill>
            <a:srgbClr val="CBC5B8"/>
          </a:solidFill>
          <a:ln/>
        </p:spPr>
      </p:sp>
      <p:sp>
        <p:nvSpPr>
          <p:cNvPr id="5" name="Shape 3"/>
          <p:cNvSpPr/>
          <p:nvPr/>
        </p:nvSpPr>
        <p:spPr>
          <a:xfrm>
            <a:off x="601682" y="1547217"/>
            <a:ext cx="386834" cy="386834"/>
          </a:xfrm>
          <a:prstGeom prst="roundRect">
            <a:avLst>
              <a:gd name="adj" fmla="val 6667"/>
            </a:avLst>
          </a:prstGeom>
          <a:solidFill>
            <a:schemeClr val="bg2">
              <a:lumMod val="75000"/>
            </a:schemeClr>
          </a:solidFill>
          <a:ln/>
        </p:spPr>
      </p:sp>
      <p:sp>
        <p:nvSpPr>
          <p:cNvPr id="6" name="Text 4"/>
          <p:cNvSpPr/>
          <p:nvPr/>
        </p:nvSpPr>
        <p:spPr>
          <a:xfrm>
            <a:off x="666095" y="1579424"/>
            <a:ext cx="257889" cy="322302"/>
          </a:xfrm>
          <a:prstGeom prst="rect">
            <a:avLst/>
          </a:prstGeom>
          <a:noFill/>
          <a:ln/>
        </p:spPr>
        <p:txBody>
          <a:bodyPr wrap="none" lIns="0" tIns="0" rIns="0" bIns="0" rtlCol="0" anchor="t"/>
          <a:lstStyle/>
          <a:p>
            <a:pPr marL="0" indent="0" algn="ctr">
              <a:lnSpc>
                <a:spcPts val="2000"/>
              </a:lnSpc>
              <a:buNone/>
            </a:pPr>
            <a:r>
              <a:rPr lang="en-US" sz="2000" b="1" dirty="0">
                <a:solidFill>
                  <a:srgbClr val="4A4A45"/>
                </a:solidFill>
                <a:latin typeface="Georgia" panose="02040502050405020303" pitchFamily="18" charset="0"/>
                <a:ea typeface="Lato Bold" pitchFamily="34" charset="-122"/>
                <a:cs typeface="Lato Bold" pitchFamily="34" charset="-120"/>
              </a:rPr>
              <a:t>1</a:t>
            </a:r>
            <a:endParaRPr lang="en-US" sz="2000" dirty="0">
              <a:latin typeface="Georgia" panose="02040502050405020303" pitchFamily="18" charset="0"/>
            </a:endParaRPr>
          </a:p>
        </p:txBody>
      </p:sp>
      <p:sp>
        <p:nvSpPr>
          <p:cNvPr id="7" name="Text 5"/>
          <p:cNvSpPr/>
          <p:nvPr/>
        </p:nvSpPr>
        <p:spPr>
          <a:xfrm>
            <a:off x="1654850" y="1525786"/>
            <a:ext cx="6874669" cy="268605"/>
          </a:xfrm>
          <a:prstGeom prst="rect">
            <a:avLst/>
          </a:prstGeom>
          <a:noFill/>
          <a:ln/>
        </p:spPr>
        <p:txBody>
          <a:bodyPr wrap="none" lIns="0" tIns="0" rIns="0" bIns="0" rtlCol="0" anchor="t"/>
          <a:lstStyle/>
          <a:p>
            <a:pPr marL="0" indent="0" algn="l">
              <a:lnSpc>
                <a:spcPts val="2100"/>
              </a:lnSpc>
              <a:buNone/>
            </a:pPr>
            <a:r>
              <a:rPr lang="en-US" sz="1650" b="1" dirty="0">
                <a:solidFill>
                  <a:srgbClr val="4A4A45"/>
                </a:solidFill>
                <a:latin typeface="Georgia" panose="02040502050405020303" pitchFamily="18" charset="0"/>
                <a:ea typeface="Lato Bold" pitchFamily="34" charset="-122"/>
                <a:cs typeface="Lato Bold" pitchFamily="34" charset="-120"/>
              </a:rPr>
              <a:t>Особливе місце домашнього арешту та тримання під вартою</a:t>
            </a:r>
            <a:endParaRPr lang="en-US" sz="1650" dirty="0">
              <a:latin typeface="Georgia" panose="02040502050405020303" pitchFamily="18" charset="0"/>
            </a:endParaRPr>
          </a:p>
        </p:txBody>
      </p:sp>
      <p:sp>
        <p:nvSpPr>
          <p:cNvPr id="8" name="Text 6"/>
          <p:cNvSpPr/>
          <p:nvPr/>
        </p:nvSpPr>
        <p:spPr>
          <a:xfrm>
            <a:off x="1654850" y="1897499"/>
            <a:ext cx="12373808" cy="550069"/>
          </a:xfrm>
          <a:prstGeom prst="rect">
            <a:avLst/>
          </a:prstGeom>
          <a:noFill/>
          <a:ln/>
        </p:spPr>
        <p:txBody>
          <a:bodyPr wrap="square" lIns="0" tIns="0" rIns="0" bIns="0" rtlCol="0" anchor="t"/>
          <a:lstStyle/>
          <a:p>
            <a:pPr marL="0" indent="0" algn="l">
              <a:lnSpc>
                <a:spcPts val="2150"/>
              </a:lnSpc>
              <a:buNone/>
            </a:pPr>
            <a:r>
              <a:rPr lang="en-US" sz="1350" dirty="0">
                <a:solidFill>
                  <a:srgbClr val="4A4A45"/>
                </a:solidFill>
                <a:latin typeface="Georgia" panose="02040502050405020303" pitchFamily="18" charset="0"/>
                <a:ea typeface="Lato" pitchFamily="34" charset="-122"/>
                <a:cs typeface="Lato" pitchFamily="34" charset="-120"/>
              </a:rPr>
              <a:t>Серед видів запобіжних заходів особливе місце займають домашній арешт та тримання під вартою, оскільки вони пов'язані з обмеженнями конституційного права особи на свободу та особисту недоторканність.</a:t>
            </a:r>
            <a:endParaRPr lang="en-US" sz="1350" dirty="0">
              <a:latin typeface="Georgia" panose="02040502050405020303" pitchFamily="18" charset="0"/>
            </a:endParaRPr>
          </a:p>
        </p:txBody>
      </p:sp>
      <p:sp>
        <p:nvSpPr>
          <p:cNvPr id="9" name="Shape 7"/>
          <p:cNvSpPr/>
          <p:nvPr/>
        </p:nvSpPr>
        <p:spPr>
          <a:xfrm>
            <a:off x="965656" y="3166705"/>
            <a:ext cx="515779" cy="22860"/>
          </a:xfrm>
          <a:prstGeom prst="roundRect">
            <a:avLst>
              <a:gd name="adj" fmla="val 112820"/>
            </a:avLst>
          </a:prstGeom>
          <a:solidFill>
            <a:srgbClr val="CBC5B8"/>
          </a:solidFill>
          <a:ln/>
        </p:spPr>
      </p:sp>
      <p:sp>
        <p:nvSpPr>
          <p:cNvPr id="10" name="Shape 8"/>
          <p:cNvSpPr/>
          <p:nvPr/>
        </p:nvSpPr>
        <p:spPr>
          <a:xfrm>
            <a:off x="601682" y="2984778"/>
            <a:ext cx="386834" cy="386834"/>
          </a:xfrm>
          <a:prstGeom prst="roundRect">
            <a:avLst>
              <a:gd name="adj" fmla="val 6667"/>
            </a:avLst>
          </a:prstGeom>
          <a:solidFill>
            <a:schemeClr val="bg2">
              <a:lumMod val="75000"/>
            </a:schemeClr>
          </a:solidFill>
          <a:ln/>
        </p:spPr>
      </p:sp>
      <p:sp>
        <p:nvSpPr>
          <p:cNvPr id="11" name="Text 9"/>
          <p:cNvSpPr/>
          <p:nvPr/>
        </p:nvSpPr>
        <p:spPr>
          <a:xfrm>
            <a:off x="666095" y="3016984"/>
            <a:ext cx="257889" cy="322302"/>
          </a:xfrm>
          <a:prstGeom prst="rect">
            <a:avLst/>
          </a:prstGeom>
          <a:noFill/>
          <a:ln/>
        </p:spPr>
        <p:txBody>
          <a:bodyPr wrap="none" lIns="0" tIns="0" rIns="0" bIns="0" rtlCol="0" anchor="t"/>
          <a:lstStyle/>
          <a:p>
            <a:pPr marL="0" indent="0" algn="ctr">
              <a:lnSpc>
                <a:spcPts val="2000"/>
              </a:lnSpc>
              <a:buNone/>
            </a:pPr>
            <a:r>
              <a:rPr lang="en-US" sz="2000" b="1" dirty="0">
                <a:solidFill>
                  <a:srgbClr val="4A4A45"/>
                </a:solidFill>
                <a:latin typeface="Georgia" panose="02040502050405020303" pitchFamily="18" charset="0"/>
                <a:ea typeface="Lato Bold" pitchFamily="34" charset="-122"/>
                <a:cs typeface="Lato Bold" pitchFamily="34" charset="-120"/>
              </a:rPr>
              <a:t>2</a:t>
            </a:r>
            <a:endParaRPr lang="en-US" sz="2000" dirty="0">
              <a:latin typeface="Georgia" panose="02040502050405020303" pitchFamily="18" charset="0"/>
            </a:endParaRPr>
          </a:p>
        </p:txBody>
      </p:sp>
      <p:sp>
        <p:nvSpPr>
          <p:cNvPr id="12" name="Text 10"/>
          <p:cNvSpPr/>
          <p:nvPr/>
        </p:nvSpPr>
        <p:spPr>
          <a:xfrm>
            <a:off x="1654850" y="2963347"/>
            <a:ext cx="6424017" cy="268605"/>
          </a:xfrm>
          <a:prstGeom prst="rect">
            <a:avLst/>
          </a:prstGeom>
          <a:noFill/>
          <a:ln/>
        </p:spPr>
        <p:txBody>
          <a:bodyPr wrap="none" lIns="0" tIns="0" rIns="0" bIns="0" rtlCol="0" anchor="t"/>
          <a:lstStyle/>
          <a:p>
            <a:pPr marL="0" indent="0" algn="l">
              <a:lnSpc>
                <a:spcPts val="2100"/>
              </a:lnSpc>
              <a:buNone/>
            </a:pPr>
            <a:r>
              <a:rPr lang="en-US" sz="1650" b="1" dirty="0">
                <a:solidFill>
                  <a:srgbClr val="4A4A45"/>
                </a:solidFill>
                <a:latin typeface="Georgia" panose="02040502050405020303" pitchFamily="18" charset="0"/>
                <a:ea typeface="Lato Bold" pitchFamily="34" charset="-122"/>
                <a:cs typeface="Lato Bold" pitchFamily="34" charset="-120"/>
              </a:rPr>
              <a:t>Тримання під вартою як найсуворіший запобіжний захід</a:t>
            </a:r>
            <a:endParaRPr lang="en-US" sz="1650" dirty="0">
              <a:latin typeface="Georgia" panose="02040502050405020303" pitchFamily="18" charset="0"/>
            </a:endParaRPr>
          </a:p>
        </p:txBody>
      </p:sp>
      <p:sp>
        <p:nvSpPr>
          <p:cNvPr id="13" name="Text 11"/>
          <p:cNvSpPr/>
          <p:nvPr/>
        </p:nvSpPr>
        <p:spPr>
          <a:xfrm>
            <a:off x="1654850" y="3335060"/>
            <a:ext cx="12373808" cy="825103"/>
          </a:xfrm>
          <a:prstGeom prst="rect">
            <a:avLst/>
          </a:prstGeom>
          <a:noFill/>
          <a:ln/>
        </p:spPr>
        <p:txBody>
          <a:bodyPr wrap="square" lIns="0" tIns="0" rIns="0" bIns="0" rtlCol="0" anchor="t"/>
          <a:lstStyle/>
          <a:p>
            <a:pPr marL="0" indent="0" algn="l">
              <a:lnSpc>
                <a:spcPts val="2150"/>
              </a:lnSpc>
              <a:buNone/>
            </a:pPr>
            <a:r>
              <a:rPr lang="en-US" sz="1350" dirty="0">
                <a:solidFill>
                  <a:srgbClr val="4A4A45"/>
                </a:solidFill>
                <a:latin typeface="Georgia" panose="02040502050405020303" pitchFamily="18" charset="0"/>
                <a:ea typeface="Lato" pitchFamily="34" charset="-122"/>
                <a:cs typeface="Lato" pitchFamily="34" charset="-120"/>
              </a:rPr>
              <a:t>Тримання під вартою є найбільш суворим запобіжним заходом, пов'язаним із позбавленням особи свободи, який полягає в примусовій ізоляції підозрюваного, обвинуваченого шляхом поміщення його в установу тримання під вартою на певний строк із підпорядкуванням режиму цієї установи.</a:t>
            </a:r>
            <a:endParaRPr lang="en-US" sz="1350" dirty="0">
              <a:latin typeface="Georgia" panose="02040502050405020303" pitchFamily="18" charset="0"/>
            </a:endParaRPr>
          </a:p>
        </p:txBody>
      </p:sp>
      <p:sp>
        <p:nvSpPr>
          <p:cNvPr id="14" name="Shape 12"/>
          <p:cNvSpPr/>
          <p:nvPr/>
        </p:nvSpPr>
        <p:spPr>
          <a:xfrm>
            <a:off x="965656" y="4879300"/>
            <a:ext cx="515779" cy="22860"/>
          </a:xfrm>
          <a:prstGeom prst="roundRect">
            <a:avLst>
              <a:gd name="adj" fmla="val 112820"/>
            </a:avLst>
          </a:prstGeom>
          <a:solidFill>
            <a:srgbClr val="CBC5B8"/>
          </a:solidFill>
          <a:ln/>
        </p:spPr>
      </p:sp>
      <p:sp>
        <p:nvSpPr>
          <p:cNvPr id="15" name="Shape 13"/>
          <p:cNvSpPr/>
          <p:nvPr/>
        </p:nvSpPr>
        <p:spPr>
          <a:xfrm>
            <a:off x="601682" y="4697373"/>
            <a:ext cx="386834" cy="386834"/>
          </a:xfrm>
          <a:prstGeom prst="roundRect">
            <a:avLst>
              <a:gd name="adj" fmla="val 6667"/>
            </a:avLst>
          </a:prstGeom>
          <a:solidFill>
            <a:schemeClr val="bg2">
              <a:lumMod val="75000"/>
            </a:schemeClr>
          </a:solidFill>
          <a:ln/>
        </p:spPr>
      </p:sp>
      <p:sp>
        <p:nvSpPr>
          <p:cNvPr id="16" name="Text 14"/>
          <p:cNvSpPr/>
          <p:nvPr/>
        </p:nvSpPr>
        <p:spPr>
          <a:xfrm>
            <a:off x="666095" y="4729579"/>
            <a:ext cx="257889" cy="322302"/>
          </a:xfrm>
          <a:prstGeom prst="rect">
            <a:avLst/>
          </a:prstGeom>
          <a:noFill/>
          <a:ln/>
        </p:spPr>
        <p:txBody>
          <a:bodyPr wrap="none" lIns="0" tIns="0" rIns="0" bIns="0" rtlCol="0" anchor="t"/>
          <a:lstStyle/>
          <a:p>
            <a:pPr marL="0" indent="0" algn="ctr">
              <a:lnSpc>
                <a:spcPts val="2000"/>
              </a:lnSpc>
              <a:buNone/>
            </a:pPr>
            <a:r>
              <a:rPr lang="en-US" sz="2000" b="1" dirty="0">
                <a:solidFill>
                  <a:srgbClr val="4A4A45"/>
                </a:solidFill>
                <a:latin typeface="Georgia" panose="02040502050405020303" pitchFamily="18" charset="0"/>
                <a:ea typeface="Lato Bold" pitchFamily="34" charset="-122"/>
                <a:cs typeface="Lato Bold" pitchFamily="34" charset="-120"/>
              </a:rPr>
              <a:t>3</a:t>
            </a:r>
            <a:endParaRPr lang="en-US" sz="2000" dirty="0">
              <a:latin typeface="Georgia" panose="02040502050405020303" pitchFamily="18" charset="0"/>
            </a:endParaRPr>
          </a:p>
        </p:txBody>
      </p:sp>
      <p:sp>
        <p:nvSpPr>
          <p:cNvPr id="17" name="Text 15"/>
          <p:cNvSpPr/>
          <p:nvPr/>
        </p:nvSpPr>
        <p:spPr>
          <a:xfrm>
            <a:off x="1654850" y="4675942"/>
            <a:ext cx="5268635" cy="268605"/>
          </a:xfrm>
          <a:prstGeom prst="rect">
            <a:avLst/>
          </a:prstGeom>
          <a:noFill/>
          <a:ln/>
        </p:spPr>
        <p:txBody>
          <a:bodyPr wrap="none" lIns="0" tIns="0" rIns="0" bIns="0" rtlCol="0" anchor="t"/>
          <a:lstStyle/>
          <a:p>
            <a:pPr marL="0" indent="0" algn="l">
              <a:lnSpc>
                <a:spcPts val="2100"/>
              </a:lnSpc>
              <a:buNone/>
            </a:pPr>
            <a:r>
              <a:rPr lang="en-US" sz="1650" b="1" dirty="0">
                <a:solidFill>
                  <a:srgbClr val="4A4A45"/>
                </a:solidFill>
                <a:latin typeface="Georgia" panose="02040502050405020303" pitchFamily="18" charset="0"/>
                <a:ea typeface="Lato Bold" pitchFamily="34" charset="-122"/>
                <a:cs typeface="Lato Bold" pitchFamily="34" charset="-120"/>
              </a:rPr>
              <a:t>Необхідність періодичного судового контролю</a:t>
            </a:r>
            <a:endParaRPr lang="en-US" sz="1650" dirty="0">
              <a:latin typeface="Georgia" panose="02040502050405020303" pitchFamily="18" charset="0"/>
            </a:endParaRPr>
          </a:p>
        </p:txBody>
      </p:sp>
      <p:sp>
        <p:nvSpPr>
          <p:cNvPr id="18" name="Text 16"/>
          <p:cNvSpPr/>
          <p:nvPr/>
        </p:nvSpPr>
        <p:spPr>
          <a:xfrm>
            <a:off x="1654850" y="5047655"/>
            <a:ext cx="12373808" cy="825103"/>
          </a:xfrm>
          <a:prstGeom prst="rect">
            <a:avLst/>
          </a:prstGeom>
          <a:noFill/>
          <a:ln/>
        </p:spPr>
        <p:txBody>
          <a:bodyPr wrap="square" lIns="0" tIns="0" rIns="0" bIns="0" rtlCol="0" anchor="t"/>
          <a:lstStyle/>
          <a:p>
            <a:pPr marL="0" indent="0" algn="l">
              <a:lnSpc>
                <a:spcPts val="2150"/>
              </a:lnSpc>
              <a:buNone/>
            </a:pPr>
            <a:r>
              <a:rPr lang="en-US" sz="1350" dirty="0">
                <a:solidFill>
                  <a:srgbClr val="4A4A45"/>
                </a:solidFill>
                <a:latin typeface="Georgia" panose="02040502050405020303" pitchFamily="18" charset="0"/>
                <a:ea typeface="Lato" pitchFamily="34" charset="-122"/>
                <a:cs typeface="Lato" pitchFamily="34" charset="-120"/>
              </a:rPr>
              <a:t>Обґрунтованість застосування запобіжних заходів, пов'язаних з обмеженням права особи на свободу та особисту недоторканність, має піддаватися судовому контролю через певні проміжки часу, періодично об'єктивним та неупередженим судом на предмет перевірки наявності чи відсутності ризиків.</a:t>
            </a:r>
            <a:endParaRPr lang="en-US" sz="1350" dirty="0">
              <a:latin typeface="Georgia" panose="02040502050405020303" pitchFamily="18" charset="0"/>
            </a:endParaRPr>
          </a:p>
        </p:txBody>
      </p:sp>
      <p:sp>
        <p:nvSpPr>
          <p:cNvPr id="19" name="Shape 17"/>
          <p:cNvSpPr/>
          <p:nvPr/>
        </p:nvSpPr>
        <p:spPr>
          <a:xfrm>
            <a:off x="965656" y="6591895"/>
            <a:ext cx="515779" cy="22860"/>
          </a:xfrm>
          <a:prstGeom prst="roundRect">
            <a:avLst>
              <a:gd name="adj" fmla="val 112820"/>
            </a:avLst>
          </a:prstGeom>
          <a:solidFill>
            <a:srgbClr val="CBC5B8"/>
          </a:solidFill>
          <a:ln/>
        </p:spPr>
      </p:sp>
      <p:sp>
        <p:nvSpPr>
          <p:cNvPr id="20" name="Shape 18"/>
          <p:cNvSpPr/>
          <p:nvPr/>
        </p:nvSpPr>
        <p:spPr>
          <a:xfrm>
            <a:off x="601682" y="6409968"/>
            <a:ext cx="386834" cy="386834"/>
          </a:xfrm>
          <a:prstGeom prst="roundRect">
            <a:avLst>
              <a:gd name="adj" fmla="val 6667"/>
            </a:avLst>
          </a:prstGeom>
          <a:solidFill>
            <a:schemeClr val="bg2">
              <a:lumMod val="75000"/>
            </a:schemeClr>
          </a:solidFill>
          <a:ln/>
        </p:spPr>
      </p:sp>
      <p:sp>
        <p:nvSpPr>
          <p:cNvPr id="21" name="Text 19"/>
          <p:cNvSpPr/>
          <p:nvPr/>
        </p:nvSpPr>
        <p:spPr>
          <a:xfrm>
            <a:off x="666095" y="6442174"/>
            <a:ext cx="257889" cy="322302"/>
          </a:xfrm>
          <a:prstGeom prst="rect">
            <a:avLst/>
          </a:prstGeom>
          <a:noFill/>
          <a:ln/>
        </p:spPr>
        <p:txBody>
          <a:bodyPr wrap="none" lIns="0" tIns="0" rIns="0" bIns="0" rtlCol="0" anchor="t"/>
          <a:lstStyle/>
          <a:p>
            <a:pPr marL="0" indent="0" algn="ctr">
              <a:lnSpc>
                <a:spcPts val="2000"/>
              </a:lnSpc>
              <a:buNone/>
            </a:pPr>
            <a:r>
              <a:rPr lang="en-US" sz="2000" b="1" dirty="0">
                <a:solidFill>
                  <a:srgbClr val="4A4A45"/>
                </a:solidFill>
                <a:latin typeface="Georgia" panose="02040502050405020303" pitchFamily="18" charset="0"/>
                <a:ea typeface="Lato Bold" pitchFamily="34" charset="-122"/>
                <a:cs typeface="Lato Bold" pitchFamily="34" charset="-120"/>
              </a:rPr>
              <a:t>4</a:t>
            </a:r>
            <a:endParaRPr lang="en-US" sz="2000" dirty="0">
              <a:latin typeface="Georgia" panose="02040502050405020303" pitchFamily="18" charset="0"/>
            </a:endParaRPr>
          </a:p>
        </p:txBody>
      </p:sp>
      <p:sp>
        <p:nvSpPr>
          <p:cNvPr id="22" name="Text 20"/>
          <p:cNvSpPr/>
          <p:nvPr/>
        </p:nvSpPr>
        <p:spPr>
          <a:xfrm>
            <a:off x="1654850" y="6388537"/>
            <a:ext cx="6720126" cy="268605"/>
          </a:xfrm>
          <a:prstGeom prst="rect">
            <a:avLst/>
          </a:prstGeom>
          <a:noFill/>
          <a:ln/>
        </p:spPr>
        <p:txBody>
          <a:bodyPr wrap="none" lIns="0" tIns="0" rIns="0" bIns="0" rtlCol="0" anchor="t"/>
          <a:lstStyle/>
          <a:p>
            <a:pPr marL="0" indent="0" algn="l">
              <a:lnSpc>
                <a:spcPts val="2100"/>
              </a:lnSpc>
              <a:buNone/>
            </a:pPr>
            <a:r>
              <a:rPr lang="en-US" sz="1650" b="1" dirty="0">
                <a:solidFill>
                  <a:srgbClr val="4A4A45"/>
                </a:solidFill>
                <a:latin typeface="Georgia" panose="02040502050405020303" pitchFamily="18" charset="0"/>
                <a:ea typeface="Lato Bold" pitchFamily="34" charset="-122"/>
                <a:cs typeface="Lato Bold" pitchFamily="34" charset="-120"/>
              </a:rPr>
              <a:t>Заборона автоматичного продовження запобіжних заходів</a:t>
            </a:r>
            <a:endParaRPr lang="en-US" sz="1650" dirty="0">
              <a:latin typeface="Georgia" panose="02040502050405020303" pitchFamily="18" charset="0"/>
            </a:endParaRPr>
          </a:p>
        </p:txBody>
      </p:sp>
      <p:sp>
        <p:nvSpPr>
          <p:cNvPr id="23" name="Text 21"/>
          <p:cNvSpPr/>
          <p:nvPr/>
        </p:nvSpPr>
        <p:spPr>
          <a:xfrm>
            <a:off x="1654850" y="6760250"/>
            <a:ext cx="12373808" cy="825103"/>
          </a:xfrm>
          <a:prstGeom prst="rect">
            <a:avLst/>
          </a:prstGeom>
          <a:noFill/>
          <a:ln/>
        </p:spPr>
        <p:txBody>
          <a:bodyPr wrap="square" lIns="0" tIns="0" rIns="0" bIns="0" rtlCol="0" anchor="t"/>
          <a:lstStyle/>
          <a:p>
            <a:pPr marL="0" indent="0" algn="l">
              <a:lnSpc>
                <a:spcPts val="2150"/>
              </a:lnSpc>
              <a:buNone/>
            </a:pPr>
            <a:r>
              <a:rPr lang="en-US" sz="1350" dirty="0">
                <a:solidFill>
                  <a:srgbClr val="4A4A45"/>
                </a:solidFill>
                <a:latin typeface="Georgia" panose="02040502050405020303" pitchFamily="18" charset="0"/>
                <a:ea typeface="Lato" pitchFamily="34" charset="-122"/>
                <a:cs typeface="Lato" pitchFamily="34" charset="-120"/>
              </a:rPr>
              <a:t>Зміна процесуального статусу особи з підозрюваного на обвинуваченого та початок стадії судового провадження у суді першої інстанції виключають автоматичне продовження застосування запобіжних заходів, обраних слідчим суддею до такої особи на стадії досудового розслідування як до підозрюваного.</a:t>
            </a:r>
            <a:endParaRPr lang="en-US" sz="1350" dirty="0">
              <a:latin typeface="Georgia" panose="02040502050405020303" pitchFamily="18" charset="0"/>
            </a:endParaRPr>
          </a:p>
        </p:txBody>
      </p:sp>
      <p:sp>
        <p:nvSpPr>
          <p:cNvPr id="24" name="Прямокутник 23"/>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23 листопада 2017 року № 1-р/2017</a:t>
            </a:r>
            <a:r>
              <a:rPr lang="en-US" sz="1400" dirty="0">
                <a:solidFill>
                  <a:srgbClr val="282824"/>
                </a:solidFill>
                <a:latin typeface="Georgia" panose="02040502050405020303" pitchFamily="18" charset="0"/>
                <a:ea typeface="Lato Bold" pitchFamily="34" charset="-122"/>
                <a:cs typeface="Lato Bold" pitchFamily="34" charset="-120"/>
              </a:rPr>
              <a:t> України</a:t>
            </a:r>
            <a:endParaRPr lang="uk-UA" sz="1400" dirty="0">
              <a:solidFill>
                <a:srgbClr val="282824"/>
              </a:solidFill>
              <a:latin typeface="Georgia" panose="02040502050405020303" pitchFamily="18" charset="0"/>
              <a:ea typeface="Lato Bold" pitchFamily="34" charset="-122"/>
              <a:cs typeface="Lato Bold" pitchFamily="34" charset="-120"/>
            </a:endParaRPr>
          </a:p>
        </p:txBody>
      </p:sp>
      <p:sp>
        <p:nvSpPr>
          <p:cNvPr id="25" name="Прямоугольник 19">
            <a:extLst>
              <a:ext uri="{FF2B5EF4-FFF2-40B4-BE49-F238E27FC236}">
                <a16:creationId xmlns:a16="http://schemas.microsoft.com/office/drawing/2014/main" id="{94C0C6D2-F90C-F05F-B59E-6A2ED1E898B1}"/>
              </a:ext>
            </a:extLst>
          </p:cNvPr>
          <p:cNvSpPr/>
          <p:nvPr/>
        </p:nvSpPr>
        <p:spPr>
          <a:xfrm>
            <a:off x="13959959" y="195371"/>
            <a:ext cx="48048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5</a:t>
            </a:r>
            <a:endParaRPr lang="uk-UA"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684252" y="785349"/>
            <a:ext cx="13261896" cy="1221819"/>
          </a:xfrm>
          <a:prstGeom prst="rect">
            <a:avLst/>
          </a:prstGeom>
          <a:noFill/>
          <a:ln/>
        </p:spPr>
        <p:txBody>
          <a:bodyPr wrap="square" lIns="0" tIns="0" rIns="0" bIns="0" rtlCol="0" anchor="t"/>
          <a:lstStyle/>
          <a:p>
            <a:pPr marL="0" indent="0" algn="ctr">
              <a:lnSpc>
                <a:spcPts val="4800"/>
              </a:lnSpc>
              <a:buNone/>
            </a:pPr>
            <a:r>
              <a:rPr lang="en-US" sz="3800" b="1" dirty="0" smtClean="0">
                <a:solidFill>
                  <a:srgbClr val="282824"/>
                </a:solidFill>
                <a:latin typeface="Georgia" panose="02040502050405020303" pitchFamily="18" charset="0"/>
                <a:ea typeface="Lato Bold" pitchFamily="34" charset="-122"/>
                <a:cs typeface="Lato Bold" pitchFamily="34" charset="-120"/>
              </a:rPr>
              <a:t>Позиці</a:t>
            </a:r>
            <a:r>
              <a:rPr lang="uk-UA" sz="3800" b="1" dirty="0" smtClean="0">
                <a:solidFill>
                  <a:srgbClr val="282824"/>
                </a:solidFill>
                <a:latin typeface="Georgia" panose="02040502050405020303" pitchFamily="18" charset="0"/>
                <a:ea typeface="Lato Bold" pitchFamily="34" charset="-122"/>
                <a:cs typeface="Lato Bold" pitchFamily="34" charset="-120"/>
              </a:rPr>
              <a:t>я</a:t>
            </a:r>
            <a:r>
              <a:rPr lang="en-US" sz="3800" b="1" dirty="0" smtClean="0">
                <a:solidFill>
                  <a:srgbClr val="282824"/>
                </a:solidFill>
                <a:latin typeface="Georgia" panose="02040502050405020303" pitchFamily="18" charset="0"/>
                <a:ea typeface="Lato Bold" pitchFamily="34" charset="-122"/>
                <a:cs typeface="Lato Bold" pitchFamily="34" charset="-120"/>
              </a:rPr>
              <a:t> </a:t>
            </a:r>
            <a:r>
              <a:rPr lang="en-US" sz="3800" b="1" dirty="0">
                <a:solidFill>
                  <a:srgbClr val="282824"/>
                </a:solidFill>
                <a:latin typeface="Georgia" panose="02040502050405020303" pitchFamily="18" charset="0"/>
                <a:ea typeface="Lato Bold" pitchFamily="34" charset="-122"/>
                <a:cs typeface="Lato Bold" pitchFamily="34" charset="-120"/>
              </a:rPr>
              <a:t>КСУ щодо незалежності та безсторонності суду</a:t>
            </a:r>
            <a:endParaRPr lang="en-US" sz="3800" dirty="0">
              <a:latin typeface="Georgia" panose="02040502050405020303" pitchFamily="18" charset="0"/>
            </a:endParaRPr>
          </a:p>
        </p:txBody>
      </p:sp>
      <p:sp>
        <p:nvSpPr>
          <p:cNvPr id="3" name="Text 1"/>
          <p:cNvSpPr/>
          <p:nvPr/>
        </p:nvSpPr>
        <p:spPr>
          <a:xfrm>
            <a:off x="1094172" y="2354223"/>
            <a:ext cx="5230535" cy="305514"/>
          </a:xfrm>
          <a:prstGeom prst="rect">
            <a:avLst/>
          </a:prstGeom>
          <a:noFill/>
          <a:ln/>
        </p:spPr>
        <p:txBody>
          <a:bodyPr wrap="none" lIns="0" tIns="0" rIns="0" bIns="0" rtlCol="0" anchor="t"/>
          <a:lstStyle/>
          <a:p>
            <a:pPr marL="0" indent="0" algn="r">
              <a:lnSpc>
                <a:spcPts val="2400"/>
              </a:lnSpc>
              <a:buNone/>
            </a:pPr>
            <a:r>
              <a:rPr lang="en-US" sz="1900" b="1" dirty="0">
                <a:solidFill>
                  <a:srgbClr val="282824"/>
                </a:solidFill>
                <a:latin typeface="Georgia" panose="02040502050405020303" pitchFamily="18" charset="0"/>
                <a:ea typeface="Lato Bold" pitchFamily="34" charset="-122"/>
                <a:cs typeface="Lato Bold" pitchFamily="34" charset="-120"/>
              </a:rPr>
              <a:t>Порушення принципу незалежності суду</a:t>
            </a:r>
            <a:endParaRPr lang="en-US" sz="1900" dirty="0">
              <a:latin typeface="Georgia" panose="02040502050405020303" pitchFamily="18" charset="0"/>
            </a:endParaRPr>
          </a:p>
        </p:txBody>
      </p:sp>
      <p:sp>
        <p:nvSpPr>
          <p:cNvPr id="4" name="Text 2"/>
          <p:cNvSpPr/>
          <p:nvPr/>
        </p:nvSpPr>
        <p:spPr>
          <a:xfrm>
            <a:off x="684252" y="2855238"/>
            <a:ext cx="6050377" cy="2189440"/>
          </a:xfrm>
          <a:prstGeom prst="rect">
            <a:avLst/>
          </a:prstGeom>
          <a:noFill/>
          <a:ln/>
        </p:spPr>
        <p:txBody>
          <a:bodyPr wrap="square" lIns="0" tIns="0" rIns="0" bIns="0" rtlCol="0" anchor="t"/>
          <a:lstStyle/>
          <a:p>
            <a:pPr marL="0" indent="0" algn="just">
              <a:lnSpc>
                <a:spcPts val="2450"/>
              </a:lnSpc>
              <a:buNone/>
            </a:pPr>
            <a:r>
              <a:rPr lang="uk-UA" sz="1500" dirty="0" smtClean="0">
                <a:solidFill>
                  <a:srgbClr val="4A4A45"/>
                </a:solidFill>
                <a:latin typeface="Georgia" panose="02040502050405020303" pitchFamily="18" charset="0"/>
                <a:ea typeface="Lato" pitchFamily="34" charset="-122"/>
                <a:cs typeface="Lato" pitchFamily="34" charset="-120"/>
              </a:rPr>
              <a:t>КСУ </a:t>
            </a:r>
            <a:r>
              <a:rPr lang="en-US" sz="1500" dirty="0" smtClean="0">
                <a:solidFill>
                  <a:srgbClr val="4A4A45"/>
                </a:solidFill>
                <a:latin typeface="Georgia" panose="02040502050405020303" pitchFamily="18" charset="0"/>
                <a:ea typeface="Lato" pitchFamily="34" charset="-122"/>
                <a:cs typeface="Lato" pitchFamily="34" charset="-120"/>
              </a:rPr>
              <a:t>вважає</a:t>
            </a:r>
            <a:r>
              <a:rPr lang="en-US" sz="1500" dirty="0">
                <a:solidFill>
                  <a:srgbClr val="4A4A45"/>
                </a:solidFill>
                <a:latin typeface="Georgia" panose="02040502050405020303" pitchFamily="18" charset="0"/>
                <a:ea typeface="Lato" pitchFamily="34" charset="-122"/>
                <a:cs typeface="Lato" pitchFamily="34" charset="-120"/>
              </a:rPr>
              <a:t>, що продовження судом під час підготовчого судового засідання застосування заходів забезпечення кримінального провадження щодо запобіжних заходів у виді домашнього арешту та тримання під вартою за відсутності клопотань прокурора порушує принцип рівності усіх учасників судового процесу, а також принцип незалежності та безсторонності суду.</a:t>
            </a:r>
            <a:endParaRPr lang="en-US" sz="1500" dirty="0">
              <a:latin typeface="Georgia" panose="02040502050405020303" pitchFamily="18" charset="0"/>
            </a:endParaRPr>
          </a:p>
        </p:txBody>
      </p:sp>
      <p:sp>
        <p:nvSpPr>
          <p:cNvPr id="5" name="Text 3"/>
          <p:cNvSpPr/>
          <p:nvPr/>
        </p:nvSpPr>
        <p:spPr>
          <a:xfrm>
            <a:off x="684252" y="5220533"/>
            <a:ext cx="6050377" cy="1563886"/>
          </a:xfrm>
          <a:prstGeom prst="rect">
            <a:avLst/>
          </a:prstGeom>
          <a:noFill/>
          <a:ln/>
        </p:spPr>
        <p:txBody>
          <a:bodyPr wrap="square" lIns="0" tIns="0" rIns="0" bIns="0" rtlCol="0" anchor="t"/>
          <a:lstStyle/>
          <a:p>
            <a:pPr marL="0" indent="0" algn="just">
              <a:lnSpc>
                <a:spcPts val="2450"/>
              </a:lnSpc>
              <a:buNone/>
            </a:pPr>
            <a:r>
              <a:rPr lang="en-US" sz="1500" dirty="0">
                <a:solidFill>
                  <a:srgbClr val="4A4A45"/>
                </a:solidFill>
                <a:latin typeface="Georgia" panose="02040502050405020303" pitchFamily="18" charset="0"/>
                <a:ea typeface="Lato" pitchFamily="34" charset="-122"/>
                <a:cs typeface="Lato" pitchFamily="34" charset="-120"/>
              </a:rPr>
              <a:t>Коли суддя за відсутності клопотань сторін (прокурора) ініціює питання продовження тримання обвинуваченого під вартою або домашнім арештом, він виходить за межі судової функції і фактично стає на сторону обвинувачення, що є порушенням принципів незалежності і безсторонності судової влади.</a:t>
            </a:r>
            <a:endParaRPr lang="en-US" sz="1500" dirty="0">
              <a:latin typeface="Georgia" panose="02040502050405020303" pitchFamily="18" charset="0"/>
            </a:endParaRPr>
          </a:p>
        </p:txBody>
      </p:sp>
      <p:sp>
        <p:nvSpPr>
          <p:cNvPr id="6" name="Text 4"/>
          <p:cNvSpPr/>
          <p:nvPr/>
        </p:nvSpPr>
        <p:spPr>
          <a:xfrm>
            <a:off x="7561302" y="2354223"/>
            <a:ext cx="5796201" cy="305514"/>
          </a:xfrm>
          <a:prstGeom prst="rect">
            <a:avLst/>
          </a:prstGeom>
          <a:noFill/>
          <a:ln/>
        </p:spPr>
        <p:txBody>
          <a:bodyPr wrap="none" lIns="0" tIns="0" rIns="0" bIns="0" rtlCol="0" anchor="t"/>
          <a:lstStyle/>
          <a:p>
            <a:pPr marL="0" indent="0" algn="ctr">
              <a:lnSpc>
                <a:spcPts val="2400"/>
              </a:lnSpc>
              <a:buNone/>
            </a:pPr>
            <a:r>
              <a:rPr lang="en-US" sz="1900" b="1" dirty="0">
                <a:solidFill>
                  <a:srgbClr val="282824"/>
                </a:solidFill>
                <a:latin typeface="Georgia" panose="02040502050405020303" pitchFamily="18" charset="0"/>
                <a:ea typeface="Lato Bold" pitchFamily="34" charset="-122"/>
                <a:cs typeface="Lato Bold" pitchFamily="34" charset="-120"/>
              </a:rPr>
              <a:t>Практика Європейського суду з прав людини</a:t>
            </a:r>
            <a:endParaRPr lang="en-US" sz="1900" dirty="0">
              <a:latin typeface="Georgia" panose="02040502050405020303" pitchFamily="18" charset="0"/>
            </a:endParaRPr>
          </a:p>
        </p:txBody>
      </p:sp>
      <p:sp>
        <p:nvSpPr>
          <p:cNvPr id="7" name="Text 5"/>
          <p:cNvSpPr/>
          <p:nvPr/>
        </p:nvSpPr>
        <p:spPr>
          <a:xfrm>
            <a:off x="7561302" y="2855238"/>
            <a:ext cx="6038584" cy="1876663"/>
          </a:xfrm>
          <a:prstGeom prst="rect">
            <a:avLst/>
          </a:prstGeom>
          <a:noFill/>
          <a:ln/>
        </p:spPr>
        <p:txBody>
          <a:bodyPr wrap="square" lIns="0" tIns="0" rIns="0" bIns="0" rtlCol="0" anchor="t"/>
          <a:lstStyle/>
          <a:p>
            <a:pPr marL="0" indent="0" algn="just">
              <a:lnSpc>
                <a:spcPts val="2450"/>
              </a:lnSpc>
              <a:buNone/>
            </a:pPr>
            <a:r>
              <a:rPr lang="en-US" sz="1500" dirty="0">
                <a:solidFill>
                  <a:srgbClr val="4A4A45"/>
                </a:solidFill>
                <a:latin typeface="Georgia" panose="02040502050405020303" pitchFamily="18" charset="0"/>
                <a:ea typeface="Lato" pitchFamily="34" charset="-122"/>
                <a:cs typeface="Lato" pitchFamily="34" charset="-120"/>
              </a:rPr>
              <a:t>У практиці Європейського суду з прав людини сформовано характеристики незалежності суду, одна з яких полягає в тому, що суд має сприйматися як незалежний орган; щодо ознак безсторонності суду, то він повинен сприйматися таким з об'єктивного погляду з достатніми гарантіями для виключення будь-яких легітимних сумнівів з цього приводу.</a:t>
            </a:r>
            <a:endParaRPr lang="en-US" sz="1500" dirty="0">
              <a:latin typeface="Georgia" panose="02040502050405020303" pitchFamily="18" charset="0"/>
            </a:endParaRPr>
          </a:p>
        </p:txBody>
      </p:sp>
      <p:sp>
        <p:nvSpPr>
          <p:cNvPr id="8" name="Text 6"/>
          <p:cNvSpPr/>
          <p:nvPr/>
        </p:nvSpPr>
        <p:spPr>
          <a:xfrm>
            <a:off x="7561302" y="4907756"/>
            <a:ext cx="6038584" cy="2502218"/>
          </a:xfrm>
          <a:prstGeom prst="rect">
            <a:avLst/>
          </a:prstGeom>
          <a:noFill/>
          <a:ln/>
        </p:spPr>
        <p:txBody>
          <a:bodyPr wrap="square" lIns="0" tIns="0" rIns="0" bIns="0" rtlCol="0" anchor="t"/>
          <a:lstStyle/>
          <a:p>
            <a:pPr marL="0" indent="0" algn="just">
              <a:lnSpc>
                <a:spcPts val="2450"/>
              </a:lnSpc>
              <a:buNone/>
            </a:pPr>
            <a:r>
              <a:rPr lang="en-US" sz="1500" dirty="0">
                <a:solidFill>
                  <a:srgbClr val="4A4A45"/>
                </a:solidFill>
                <a:latin typeface="Georgia" panose="02040502050405020303" pitchFamily="18" charset="0"/>
                <a:ea typeface="Lato" pitchFamily="34" charset="-122"/>
                <a:cs typeface="Lato" pitchFamily="34" charset="-120"/>
              </a:rPr>
              <a:t>Європейський суд з прав людини у рішенні від 10 лютого 2011 року у справі "Харченко проти України" вказав на порушення пункту 3 статті 5 Конвенції національними судами України, які часто обґрунтовують продовження строку тримання під вартою однаковими підставами протягом всього періоду ув'язнення, та зазначив, що суди зобов'язані обґрунтовувати свої рішення про продовження строку тримання під вартою іншими підставами, які мають бути чітко вказані.</a:t>
            </a:r>
            <a:endParaRPr lang="en-US" sz="1500" dirty="0">
              <a:latin typeface="Georgia" panose="02040502050405020303" pitchFamily="18" charset="0"/>
            </a:endParaRPr>
          </a:p>
        </p:txBody>
      </p:sp>
      <p:sp>
        <p:nvSpPr>
          <p:cNvPr id="9" name="Прямокутник 8"/>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23 листопада 2017 року № 1-р/2017</a:t>
            </a:r>
            <a:r>
              <a:rPr lang="en-US" sz="1400" dirty="0">
                <a:solidFill>
                  <a:srgbClr val="282824"/>
                </a:solidFill>
                <a:latin typeface="Georgia" panose="02040502050405020303" pitchFamily="18" charset="0"/>
                <a:ea typeface="Lato Bold" pitchFamily="34" charset="-122"/>
                <a:cs typeface="Lato Bold" pitchFamily="34" charset="-120"/>
              </a:rPr>
              <a:t> України</a:t>
            </a:r>
            <a:endParaRPr lang="uk-UA" sz="1400" dirty="0">
              <a:solidFill>
                <a:srgbClr val="282824"/>
              </a:solidFill>
              <a:latin typeface="Georgia" panose="02040502050405020303" pitchFamily="18" charset="0"/>
              <a:ea typeface="Lato Bold" pitchFamily="34" charset="-122"/>
              <a:cs typeface="Lato Bold" pitchFamily="34" charset="-120"/>
            </a:endParaRPr>
          </a:p>
        </p:txBody>
      </p:sp>
      <p:sp>
        <p:nvSpPr>
          <p:cNvPr id="10" name="Прямоугольник 19">
            <a:extLst>
              <a:ext uri="{FF2B5EF4-FFF2-40B4-BE49-F238E27FC236}">
                <a16:creationId xmlns:a16="http://schemas.microsoft.com/office/drawing/2014/main" id="{94C0C6D2-F90C-F05F-B59E-6A2ED1E898B1}"/>
              </a:ext>
            </a:extLst>
          </p:cNvPr>
          <p:cNvSpPr/>
          <p:nvPr/>
        </p:nvSpPr>
        <p:spPr>
          <a:xfrm>
            <a:off x="13959959" y="195371"/>
            <a:ext cx="48048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6</a:t>
            </a:r>
            <a:endParaRPr lang="uk-UA"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580549" y="751288"/>
            <a:ext cx="13657965" cy="1089242"/>
          </a:xfrm>
          <a:prstGeom prst="rect">
            <a:avLst/>
          </a:prstGeom>
          <a:noFill/>
          <a:ln/>
        </p:spPr>
        <p:txBody>
          <a:bodyPr wrap="square" lIns="0" tIns="0" rIns="0" bIns="0" rtlCol="0" anchor="t"/>
          <a:lstStyle/>
          <a:p>
            <a:pPr algn="ctr"/>
            <a:r>
              <a:rPr lang="en-US" sz="2000" b="1" dirty="0">
                <a:solidFill>
                  <a:srgbClr val="282824"/>
                </a:solidFill>
                <a:latin typeface="Georgia" panose="02040502050405020303" pitchFamily="18" charset="0"/>
                <a:ea typeface="Lato Bold" pitchFamily="34" charset="-122"/>
                <a:cs typeface="Lato Bold" pitchFamily="34" charset="-120"/>
              </a:rPr>
              <a:t>Рішення </a:t>
            </a:r>
            <a:r>
              <a:rPr lang="uk-UA" sz="2000" b="1" i="1" dirty="0">
                <a:latin typeface="Georgia" panose="02040502050405020303" pitchFamily="18" charset="0"/>
              </a:rPr>
              <a:t>Великої палати КСУ у справі за конституційним поданням Уповноваженого Верховної Ради України з прав людини щодо відповідності Конституції України (конституційності) частини шостої статті 216 </a:t>
            </a:r>
            <a:r>
              <a:rPr lang="uk-UA" sz="2000" b="1" i="1" dirty="0" smtClean="0">
                <a:latin typeface="Georgia" panose="02040502050405020303" pitchFamily="18" charset="0"/>
              </a:rPr>
              <a:t>КПК України від </a:t>
            </a:r>
            <a:r>
              <a:rPr lang="uk-UA" sz="2000" b="1" i="1" dirty="0">
                <a:latin typeface="Georgia" panose="02040502050405020303" pitchFamily="18" charset="0"/>
              </a:rPr>
              <a:t>24 квітня 2018 </a:t>
            </a:r>
            <a:r>
              <a:rPr lang="uk-UA" sz="2000" b="1" i="1" dirty="0" smtClean="0">
                <a:latin typeface="Georgia" panose="02040502050405020303" pitchFamily="18" charset="0"/>
              </a:rPr>
              <a:t>року № </a:t>
            </a:r>
            <a:r>
              <a:rPr lang="uk-UA" sz="2000" b="1" i="1" dirty="0">
                <a:latin typeface="Georgia" panose="02040502050405020303" pitchFamily="18" charset="0"/>
              </a:rPr>
              <a:t>3-р/2018</a:t>
            </a:r>
            <a:endParaRPr lang="en-US" sz="2000" dirty="0">
              <a:latin typeface="Georgia" panose="02040502050405020303" pitchFamily="18" charset="0"/>
            </a:endParaRPr>
          </a:p>
        </p:txBody>
      </p:sp>
      <p:pic>
        <p:nvPicPr>
          <p:cNvPr id="3" name="Image 0" descr="preencoded.png"/>
          <p:cNvPicPr>
            <a:picLocks noChangeAspect="1"/>
          </p:cNvPicPr>
          <p:nvPr/>
        </p:nvPicPr>
        <p:blipFill>
          <a:blip r:embed="rId4"/>
          <a:stretch>
            <a:fillRect/>
          </a:stretch>
        </p:blipFill>
        <p:spPr>
          <a:xfrm>
            <a:off x="580549" y="1826419"/>
            <a:ext cx="829389" cy="1486257"/>
          </a:xfrm>
          <a:prstGeom prst="rect">
            <a:avLst/>
          </a:prstGeom>
          <a:effectLst>
            <a:outerShdw blurRad="50800" dist="38100" dir="16200000" rotWithShape="0">
              <a:prstClr val="black">
                <a:alpha val="40000"/>
              </a:prstClr>
            </a:outerShdw>
          </a:effectLst>
        </p:spPr>
      </p:pic>
      <p:sp>
        <p:nvSpPr>
          <p:cNvPr id="4" name="Text 1"/>
          <p:cNvSpPr/>
          <p:nvPr/>
        </p:nvSpPr>
        <p:spPr>
          <a:xfrm>
            <a:off x="1658779" y="1992273"/>
            <a:ext cx="6244233" cy="259199"/>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Визнання неконституційним положення про підслідність</a:t>
            </a:r>
            <a:endParaRPr lang="en-US" sz="1600" dirty="0">
              <a:latin typeface="Georgia" panose="02040502050405020303" pitchFamily="18" charset="0"/>
            </a:endParaRPr>
          </a:p>
        </p:txBody>
      </p:sp>
      <p:sp>
        <p:nvSpPr>
          <p:cNvPr id="5" name="Text 2"/>
          <p:cNvSpPr/>
          <p:nvPr/>
        </p:nvSpPr>
        <p:spPr>
          <a:xfrm>
            <a:off x="1658779" y="2351008"/>
            <a:ext cx="12391073" cy="795814"/>
          </a:xfrm>
          <a:prstGeom prst="rect">
            <a:avLst/>
          </a:prstGeom>
          <a:noFill/>
          <a:ln/>
        </p:spPr>
        <p:txBody>
          <a:bodyPr wrap="square" lIns="0" tIns="0" rIns="0" bIns="0" rtlCol="0" anchor="t"/>
          <a:lstStyle/>
          <a:p>
            <a:pPr marL="0" indent="0" algn="l">
              <a:lnSpc>
                <a:spcPts val="2050"/>
              </a:lnSpc>
              <a:buNone/>
            </a:pPr>
            <a:r>
              <a:rPr lang="en-US" sz="1300" dirty="0">
                <a:solidFill>
                  <a:srgbClr val="4A4A45"/>
                </a:solidFill>
                <a:latin typeface="Georgia" panose="02040502050405020303" pitchFamily="18" charset="0"/>
                <a:ea typeface="Lato" pitchFamily="34" charset="-122"/>
                <a:cs typeface="Lato" pitchFamily="34" charset="-120"/>
              </a:rPr>
              <a:t>Конституційний Суд України визнав такою, що не відповідає Конституції України, частину шосту статті 216 Кримінального процесуального кодексу України, згідно з якою "слідчі органів Державної кримінально-виконавчої служби України здійснюють досудове розслідування злочинів, вчинених на території або в приміщеннях Державної кримінально-виконавчої служби України".</a:t>
            </a:r>
            <a:endParaRPr lang="en-US" sz="1300" dirty="0">
              <a:latin typeface="Georgia" panose="02040502050405020303" pitchFamily="18" charset="0"/>
            </a:endParaRPr>
          </a:p>
        </p:txBody>
      </p:sp>
      <p:pic>
        <p:nvPicPr>
          <p:cNvPr id="6" name="Image 1" descr="preencoded.png"/>
          <p:cNvPicPr>
            <a:picLocks noChangeAspect="1"/>
          </p:cNvPicPr>
          <p:nvPr/>
        </p:nvPicPr>
        <p:blipFill>
          <a:blip r:embed="rId5"/>
          <a:stretch>
            <a:fillRect/>
          </a:stretch>
        </p:blipFill>
        <p:spPr>
          <a:xfrm>
            <a:off x="580549" y="3312676"/>
            <a:ext cx="829389" cy="1486257"/>
          </a:xfrm>
          <a:prstGeom prst="rect">
            <a:avLst/>
          </a:prstGeom>
          <a:effectLst>
            <a:outerShdw blurRad="50800" dist="38100" dir="16200000" rotWithShape="0">
              <a:prstClr val="black">
                <a:alpha val="40000"/>
              </a:prstClr>
            </a:outerShdw>
          </a:effectLst>
        </p:spPr>
      </p:pic>
      <p:sp>
        <p:nvSpPr>
          <p:cNvPr id="7" name="Text 3"/>
          <p:cNvSpPr/>
          <p:nvPr/>
        </p:nvSpPr>
        <p:spPr>
          <a:xfrm>
            <a:off x="1658779" y="3478530"/>
            <a:ext cx="6512362" cy="259199"/>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Позитивний обов'язок держави щодо захисту прав людини</a:t>
            </a:r>
            <a:endParaRPr lang="en-US" sz="1600" dirty="0">
              <a:latin typeface="Georgia" panose="02040502050405020303" pitchFamily="18" charset="0"/>
            </a:endParaRPr>
          </a:p>
        </p:txBody>
      </p:sp>
      <p:sp>
        <p:nvSpPr>
          <p:cNvPr id="8" name="Text 4"/>
          <p:cNvSpPr/>
          <p:nvPr/>
        </p:nvSpPr>
        <p:spPr>
          <a:xfrm>
            <a:off x="1658779" y="3837265"/>
            <a:ext cx="12391073" cy="795814"/>
          </a:xfrm>
          <a:prstGeom prst="rect">
            <a:avLst/>
          </a:prstGeom>
          <a:noFill/>
          <a:ln/>
        </p:spPr>
        <p:txBody>
          <a:bodyPr wrap="square" lIns="0" tIns="0" rIns="0" bIns="0" rtlCol="0" anchor="t"/>
          <a:lstStyle/>
          <a:p>
            <a:pPr marL="0" indent="0" algn="l">
              <a:lnSpc>
                <a:spcPts val="2050"/>
              </a:lnSpc>
              <a:buNone/>
            </a:pPr>
            <a:r>
              <a:rPr lang="en-US" sz="1300" dirty="0">
                <a:solidFill>
                  <a:srgbClr val="4A4A45"/>
                </a:solidFill>
                <a:latin typeface="Georgia" panose="02040502050405020303" pitchFamily="18" charset="0"/>
                <a:ea typeface="Lato" pitchFamily="34" charset="-122"/>
                <a:cs typeface="Lato" pitchFamily="34" charset="-120"/>
              </a:rPr>
              <a:t>КСУ наголосив, що позитивний обов'язок держави стосовно впровадження належної системи захисту життя, здоров'я та гідності людини передбачає забезпечення ефективного розслідування фактів позбавлення життя та неналежного поводження, у тому числі й щодо осіб, які перебувають у місцях позбавлення волі під повним контролем держави.</a:t>
            </a:r>
            <a:endParaRPr lang="en-US" sz="1300" dirty="0">
              <a:latin typeface="Georgia" panose="02040502050405020303" pitchFamily="18" charset="0"/>
            </a:endParaRPr>
          </a:p>
        </p:txBody>
      </p:sp>
      <p:pic>
        <p:nvPicPr>
          <p:cNvPr id="9" name="Image 2" descr="preencoded.png"/>
          <p:cNvPicPr>
            <a:picLocks noChangeAspect="1"/>
          </p:cNvPicPr>
          <p:nvPr/>
        </p:nvPicPr>
        <p:blipFill>
          <a:blip r:embed="rId6"/>
          <a:stretch>
            <a:fillRect/>
          </a:stretch>
        </p:blipFill>
        <p:spPr>
          <a:xfrm>
            <a:off x="580549" y="4798933"/>
            <a:ext cx="829389" cy="1486257"/>
          </a:xfrm>
          <a:prstGeom prst="rect">
            <a:avLst/>
          </a:prstGeom>
          <a:effectLst>
            <a:outerShdw blurRad="50800" dist="38100" dir="16200000" rotWithShape="0">
              <a:prstClr val="black">
                <a:alpha val="40000"/>
              </a:prstClr>
            </a:outerShdw>
          </a:effectLst>
        </p:spPr>
      </p:pic>
      <p:sp>
        <p:nvSpPr>
          <p:cNvPr id="10" name="Text 5"/>
          <p:cNvSpPr/>
          <p:nvPr/>
        </p:nvSpPr>
        <p:spPr>
          <a:xfrm>
            <a:off x="1658779" y="4964787"/>
            <a:ext cx="4300299" cy="259199"/>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Вимоги до незалежності розслідування</a:t>
            </a:r>
            <a:endParaRPr lang="en-US" sz="1600" dirty="0">
              <a:latin typeface="Georgia" panose="02040502050405020303" pitchFamily="18" charset="0"/>
            </a:endParaRPr>
          </a:p>
        </p:txBody>
      </p:sp>
      <p:sp>
        <p:nvSpPr>
          <p:cNvPr id="11" name="Text 6"/>
          <p:cNvSpPr/>
          <p:nvPr/>
        </p:nvSpPr>
        <p:spPr>
          <a:xfrm>
            <a:off x="1658779" y="5323523"/>
            <a:ext cx="12391073" cy="795814"/>
          </a:xfrm>
          <a:prstGeom prst="rect">
            <a:avLst/>
          </a:prstGeom>
          <a:noFill/>
          <a:ln/>
        </p:spPr>
        <p:txBody>
          <a:bodyPr wrap="square" lIns="0" tIns="0" rIns="0" bIns="0" rtlCol="0" anchor="t"/>
          <a:lstStyle/>
          <a:p>
            <a:pPr marL="0" indent="0" algn="l">
              <a:lnSpc>
                <a:spcPts val="2050"/>
              </a:lnSpc>
              <a:buNone/>
            </a:pPr>
            <a:r>
              <a:rPr lang="en-US" sz="1300" dirty="0">
                <a:solidFill>
                  <a:srgbClr val="4A4A45"/>
                </a:solidFill>
                <a:latin typeface="Georgia" panose="02040502050405020303" pitchFamily="18" charset="0"/>
                <a:ea typeface="Lato" pitchFamily="34" charset="-122"/>
                <a:cs typeface="Lato" pitchFamily="34" charset="-120"/>
              </a:rPr>
              <a:t>Незалежність розслідування порушень прав людини на життя та повагу до її гідності у місцях позбавлення волі означає, що з погляду безстороннього спостерігача не має існувати жодних сумнівів щодо інституційної (ієрархічної) незалежності державного органу, уповноваженого здійснювати офіційне розслідування таких порушень.</a:t>
            </a:r>
            <a:endParaRPr lang="en-US" sz="1300" dirty="0">
              <a:latin typeface="Georgia" panose="02040502050405020303" pitchFamily="18" charset="0"/>
            </a:endParaRPr>
          </a:p>
        </p:txBody>
      </p:sp>
      <p:pic>
        <p:nvPicPr>
          <p:cNvPr id="12" name="Image 3" descr="preencoded.png"/>
          <p:cNvPicPr>
            <a:picLocks noChangeAspect="1"/>
          </p:cNvPicPr>
          <p:nvPr/>
        </p:nvPicPr>
        <p:blipFill>
          <a:blip r:embed="rId7"/>
          <a:stretch>
            <a:fillRect/>
          </a:stretch>
        </p:blipFill>
        <p:spPr>
          <a:xfrm>
            <a:off x="580549" y="6285190"/>
            <a:ext cx="829389" cy="1486257"/>
          </a:xfrm>
          <a:prstGeom prst="rect">
            <a:avLst/>
          </a:prstGeom>
          <a:effectLst>
            <a:innerShdw blurRad="63500" dist="50800" dir="16200000">
              <a:prstClr val="black">
                <a:alpha val="50000"/>
              </a:prstClr>
            </a:innerShdw>
          </a:effectLst>
        </p:spPr>
      </p:pic>
      <p:sp>
        <p:nvSpPr>
          <p:cNvPr id="13" name="Text 7"/>
          <p:cNvSpPr/>
          <p:nvPr/>
        </p:nvSpPr>
        <p:spPr>
          <a:xfrm>
            <a:off x="1658779" y="6451044"/>
            <a:ext cx="6247567" cy="259199"/>
          </a:xfrm>
          <a:prstGeom prst="rect">
            <a:avLst/>
          </a:prstGeom>
          <a:noFill/>
          <a:ln/>
        </p:spPr>
        <p:txBody>
          <a:bodyPr wrap="none" lIns="0" tIns="0" rIns="0" bIns="0" rtlCol="0" anchor="t"/>
          <a:lstStyle/>
          <a:p>
            <a:pPr marL="0" indent="0" algn="l">
              <a:lnSpc>
                <a:spcPts val="2000"/>
              </a:lnSpc>
              <a:buNone/>
            </a:pPr>
            <a:r>
              <a:rPr lang="en-US" sz="1600" b="1" dirty="0">
                <a:solidFill>
                  <a:srgbClr val="4A4A45"/>
                </a:solidFill>
                <a:latin typeface="Georgia" panose="02040502050405020303" pitchFamily="18" charset="0"/>
                <a:ea typeface="Lato Bold" pitchFamily="34" charset="-122"/>
                <a:cs typeface="Lato Bold" pitchFamily="34" charset="-120"/>
              </a:rPr>
              <a:t>Неможливість забезпечення незалежного розслідування</a:t>
            </a:r>
            <a:endParaRPr lang="en-US" sz="1600" dirty="0">
              <a:latin typeface="Georgia" panose="02040502050405020303" pitchFamily="18" charset="0"/>
            </a:endParaRPr>
          </a:p>
        </p:txBody>
      </p:sp>
      <p:sp>
        <p:nvSpPr>
          <p:cNvPr id="14" name="Text 8"/>
          <p:cNvSpPr/>
          <p:nvPr/>
        </p:nvSpPr>
        <p:spPr>
          <a:xfrm>
            <a:off x="1658779" y="6809780"/>
            <a:ext cx="12391073" cy="795814"/>
          </a:xfrm>
          <a:prstGeom prst="rect">
            <a:avLst/>
          </a:prstGeom>
          <a:noFill/>
          <a:ln/>
        </p:spPr>
        <p:txBody>
          <a:bodyPr wrap="square" lIns="0" tIns="0" rIns="0" bIns="0" rtlCol="0" anchor="t"/>
          <a:lstStyle/>
          <a:p>
            <a:pPr marL="0" indent="0" algn="l">
              <a:lnSpc>
                <a:spcPts val="2050"/>
              </a:lnSpc>
              <a:buNone/>
            </a:pPr>
            <a:r>
              <a:rPr lang="en-US" sz="1300" dirty="0">
                <a:solidFill>
                  <a:srgbClr val="4A4A45"/>
                </a:solidFill>
                <a:latin typeface="Georgia" panose="02040502050405020303" pitchFamily="18" charset="0"/>
                <a:ea typeface="Lato" pitchFamily="34" charset="-122"/>
                <a:cs typeface="Lato" pitchFamily="34" charset="-120"/>
              </a:rPr>
              <a:t>Конституційний Суд України вважає, що ієрархічне підпорядкування слідчих органів Служби вищим посадовим особам Міністерства не здатне забезпечити дотримання конституційних вимог щодо незалежності офіційного розслідування злочинів, вчинених проти осіб, які перебувають в установах виконання покарань, слідчих ізоляторах.</a:t>
            </a:r>
            <a:endParaRPr lang="en-US" sz="1300" dirty="0">
              <a:latin typeface="Georgia" panose="02040502050405020303" pitchFamily="18" charset="0"/>
            </a:endParaRPr>
          </a:p>
        </p:txBody>
      </p:sp>
      <p:sp>
        <p:nvSpPr>
          <p:cNvPr id="15" name="Прямокутник 14"/>
          <p:cNvSpPr/>
          <p:nvPr/>
        </p:nvSpPr>
        <p:spPr>
          <a:xfrm>
            <a:off x="3512457" y="159545"/>
            <a:ext cx="7315200" cy="523220"/>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24 квітня 2018 року № 3-р/2018</a:t>
            </a:r>
            <a:endParaRPr lang="en-US" sz="1400" dirty="0">
              <a:solidFill>
                <a:srgbClr val="282824"/>
              </a:solidFill>
              <a:latin typeface="Georgia" panose="02040502050405020303" pitchFamily="18" charset="0"/>
              <a:ea typeface="Lato Bold" pitchFamily="34" charset="-122"/>
              <a:cs typeface="Lato Bold" pitchFamily="34" charset="-120"/>
            </a:endParaRPr>
          </a:p>
          <a:p>
            <a:pPr algn="ctr"/>
            <a:endParaRPr lang="uk-UA" sz="1400" dirty="0">
              <a:solidFill>
                <a:srgbClr val="282824"/>
              </a:solidFill>
              <a:latin typeface="Georgia" panose="02040502050405020303" pitchFamily="18" charset="0"/>
              <a:ea typeface="Lato Bold" pitchFamily="34" charset="-122"/>
              <a:cs typeface="Lato Bold" pitchFamily="34" charset="-120"/>
            </a:endParaRPr>
          </a:p>
        </p:txBody>
      </p:sp>
      <p:sp>
        <p:nvSpPr>
          <p:cNvPr id="16" name="Прямоугольник 19">
            <a:extLst>
              <a:ext uri="{FF2B5EF4-FFF2-40B4-BE49-F238E27FC236}">
                <a16:creationId xmlns:a16="http://schemas.microsoft.com/office/drawing/2014/main" id="{94C0C6D2-F90C-F05F-B59E-6A2ED1E898B1}"/>
              </a:ext>
            </a:extLst>
          </p:cNvPr>
          <p:cNvSpPr/>
          <p:nvPr/>
        </p:nvSpPr>
        <p:spPr>
          <a:xfrm>
            <a:off x="13959959" y="195371"/>
            <a:ext cx="48048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7</a:t>
            </a:r>
            <a:endParaRPr lang="uk-UA"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777240" y="864569"/>
            <a:ext cx="13075920" cy="2689074"/>
          </a:xfrm>
          <a:prstGeom prst="rect">
            <a:avLst/>
          </a:prstGeom>
          <a:noFill/>
          <a:ln/>
        </p:spPr>
        <p:txBody>
          <a:bodyPr wrap="square" lIns="0" tIns="0" rIns="0" bIns="0" rtlCol="0" anchor="t"/>
          <a:lstStyle/>
          <a:p>
            <a:pPr algn="ctr"/>
            <a:r>
              <a:rPr lang="uk-UA" sz="3200" b="1" dirty="0" smtClean="0">
                <a:solidFill>
                  <a:srgbClr val="282824"/>
                </a:solidFill>
                <a:latin typeface="Georgia" panose="02040502050405020303" pitchFamily="18" charset="0"/>
                <a:ea typeface="Lato Bold" pitchFamily="34" charset="-122"/>
                <a:cs typeface="Lato Bold" pitchFamily="34" charset="-120"/>
              </a:rPr>
              <a:t>Рішення Великої палати КСУ у справі за конституційним поданням 59 народних депутатів України щодо відповідності Конституції України (конституційності) статті 368-2 Кримінального кодексу України </a:t>
            </a:r>
          </a:p>
          <a:p>
            <a:pPr algn="ctr"/>
            <a:r>
              <a:rPr lang="uk-UA" sz="3200" b="1" dirty="0" smtClean="0">
                <a:solidFill>
                  <a:srgbClr val="282824"/>
                </a:solidFill>
                <a:latin typeface="Georgia" panose="02040502050405020303" pitchFamily="18" charset="0"/>
                <a:ea typeface="Lato Bold" pitchFamily="34" charset="-122"/>
                <a:cs typeface="Lato Bold" pitchFamily="34" charset="-120"/>
              </a:rPr>
              <a:t>від 26 лютого 2019 року № 1-р/2019</a:t>
            </a:r>
            <a:endParaRPr lang="uk-UA" sz="3200" b="1" dirty="0">
              <a:solidFill>
                <a:srgbClr val="282824"/>
              </a:solidFill>
              <a:latin typeface="Georgia" panose="02040502050405020303" pitchFamily="18" charset="0"/>
              <a:ea typeface="Lato Bold" pitchFamily="34" charset="-122"/>
              <a:cs typeface="Lato Bold" pitchFamily="34" charset="-120"/>
            </a:endParaRPr>
          </a:p>
        </p:txBody>
      </p:sp>
      <p:sp>
        <p:nvSpPr>
          <p:cNvPr id="4" name="Text 2"/>
          <p:cNvSpPr/>
          <p:nvPr/>
        </p:nvSpPr>
        <p:spPr>
          <a:xfrm>
            <a:off x="810563" y="4114800"/>
            <a:ext cx="13075920" cy="355283"/>
          </a:xfrm>
          <a:prstGeom prst="rect">
            <a:avLst/>
          </a:prstGeom>
          <a:noFill/>
          <a:ln/>
        </p:spPr>
        <p:txBody>
          <a:bodyPr wrap="none" lIns="0" tIns="0" rIns="0" bIns="0" rtlCol="0" anchor="t"/>
          <a:lstStyle/>
          <a:p>
            <a:pPr marL="0" indent="0" algn="l">
              <a:lnSpc>
                <a:spcPts val="2750"/>
              </a:lnSpc>
              <a:buNone/>
            </a:pPr>
            <a:r>
              <a:rPr lang="en-US" sz="1700" dirty="0">
                <a:solidFill>
                  <a:srgbClr val="4A4A45"/>
                </a:solidFill>
                <a:latin typeface="Georgia" panose="02040502050405020303" pitchFamily="18" charset="0"/>
                <a:ea typeface="Lato" pitchFamily="34" charset="-122"/>
                <a:cs typeface="Lato" pitchFamily="34" charset="-120"/>
              </a:rPr>
              <a:t>Конституційний Суд України вирішив:</a:t>
            </a:r>
            <a:endParaRPr lang="en-US" sz="1700" dirty="0">
              <a:latin typeface="Georgia" panose="02040502050405020303" pitchFamily="18" charset="0"/>
            </a:endParaRPr>
          </a:p>
        </p:txBody>
      </p:sp>
      <p:sp>
        <p:nvSpPr>
          <p:cNvPr id="5" name="Text 3"/>
          <p:cNvSpPr/>
          <p:nvPr/>
        </p:nvSpPr>
        <p:spPr>
          <a:xfrm>
            <a:off x="777240" y="4703207"/>
            <a:ext cx="13075920" cy="710565"/>
          </a:xfrm>
          <a:prstGeom prst="rect">
            <a:avLst/>
          </a:prstGeom>
          <a:noFill/>
          <a:ln/>
        </p:spPr>
        <p:txBody>
          <a:bodyPr wrap="square" lIns="0" tIns="0" rIns="0" bIns="0" rtlCol="0" anchor="t"/>
          <a:lstStyle/>
          <a:p>
            <a:pPr marL="0" indent="0" algn="l">
              <a:lnSpc>
                <a:spcPts val="2750"/>
              </a:lnSpc>
              <a:buNone/>
            </a:pPr>
            <a:r>
              <a:rPr lang="en-US" sz="1700" dirty="0" smtClean="0">
                <a:solidFill>
                  <a:srgbClr val="4A4A45"/>
                </a:solidFill>
                <a:latin typeface="Georgia" panose="02040502050405020303" pitchFamily="18" charset="0"/>
                <a:ea typeface="Lato" pitchFamily="34" charset="-122"/>
                <a:cs typeface="Lato" pitchFamily="34" charset="-120"/>
              </a:rPr>
              <a:t>1</a:t>
            </a:r>
            <a:r>
              <a:rPr lang="en-US" sz="1700" dirty="0">
                <a:solidFill>
                  <a:srgbClr val="4A4A45"/>
                </a:solidFill>
                <a:latin typeface="Georgia" panose="02040502050405020303" pitchFamily="18" charset="0"/>
                <a:ea typeface="Lato" pitchFamily="34" charset="-122"/>
                <a:cs typeface="Lato" pitchFamily="34" charset="-120"/>
              </a:rPr>
              <a:t>. Визнати такою, що не відповідає Конституції України (є неконституційною), статтю 368-2 Кримінального кодексу України.</a:t>
            </a:r>
            <a:endParaRPr lang="en-US" sz="1700" dirty="0">
              <a:latin typeface="Georgia" panose="02040502050405020303" pitchFamily="18" charset="0"/>
            </a:endParaRPr>
          </a:p>
        </p:txBody>
      </p:sp>
      <p:sp>
        <p:nvSpPr>
          <p:cNvPr id="6" name="Text 4"/>
          <p:cNvSpPr/>
          <p:nvPr/>
        </p:nvSpPr>
        <p:spPr>
          <a:xfrm>
            <a:off x="777240" y="5308282"/>
            <a:ext cx="13075920" cy="710565"/>
          </a:xfrm>
          <a:prstGeom prst="rect">
            <a:avLst/>
          </a:prstGeom>
          <a:noFill/>
          <a:ln/>
        </p:spPr>
        <p:txBody>
          <a:bodyPr wrap="square" lIns="0" tIns="0" rIns="0" bIns="0" rtlCol="0" anchor="t"/>
          <a:lstStyle/>
          <a:p>
            <a:pPr marL="0" indent="0" algn="l">
              <a:lnSpc>
                <a:spcPts val="2750"/>
              </a:lnSpc>
              <a:buNone/>
            </a:pPr>
            <a:r>
              <a:rPr lang="en-US" sz="1700" dirty="0">
                <a:solidFill>
                  <a:srgbClr val="4A4A45"/>
                </a:solidFill>
                <a:latin typeface="Georgia" panose="02040502050405020303" pitchFamily="18" charset="0"/>
                <a:ea typeface="Lato" pitchFamily="34" charset="-122"/>
                <a:cs typeface="Lato" pitchFamily="34" charset="-120"/>
              </a:rPr>
              <a:t>2. Стаття 368-2 Кримінального кодексу України, визнана неконституційною, втрачає чинність з дня ухвалення Конституційним Судом України цього Рішення"</a:t>
            </a:r>
            <a:endParaRPr lang="en-US" sz="1700" dirty="0">
              <a:latin typeface="Georgia" panose="02040502050405020303" pitchFamily="18" charset="0"/>
            </a:endParaRPr>
          </a:p>
        </p:txBody>
      </p:sp>
      <p:sp>
        <p:nvSpPr>
          <p:cNvPr id="7" name="Text 5"/>
          <p:cNvSpPr/>
          <p:nvPr/>
        </p:nvSpPr>
        <p:spPr>
          <a:xfrm>
            <a:off x="777240" y="6623923"/>
            <a:ext cx="13075920" cy="355283"/>
          </a:xfrm>
          <a:prstGeom prst="rect">
            <a:avLst/>
          </a:prstGeom>
          <a:noFill/>
          <a:ln/>
        </p:spPr>
        <p:txBody>
          <a:bodyPr wrap="none" lIns="0" tIns="0" rIns="0" bIns="0" rtlCol="0" anchor="t"/>
          <a:lstStyle/>
          <a:p>
            <a:pPr marL="0" indent="0" algn="l">
              <a:lnSpc>
                <a:spcPts val="2750"/>
              </a:lnSpc>
              <a:buNone/>
            </a:pPr>
            <a:r>
              <a:rPr lang="en-US" sz="1700" dirty="0">
                <a:solidFill>
                  <a:srgbClr val="4A4A45"/>
                </a:solidFill>
                <a:latin typeface="Georgia" panose="02040502050405020303" pitchFamily="18" charset="0"/>
                <a:ea typeface="Lato" pitchFamily="34" charset="-122"/>
                <a:cs typeface="Lato" pitchFamily="34" charset="-120"/>
              </a:rPr>
              <a:t>[пункти 1, 2 резолютивної частини Рішення Конституційного Суду України від 26 лютого 2019 року № 1-р/2019]</a:t>
            </a:r>
            <a:endParaRPr lang="en-US" sz="1700" dirty="0">
              <a:latin typeface="Georgia" panose="02040502050405020303" pitchFamily="18" charset="0"/>
            </a:endParaRPr>
          </a:p>
        </p:txBody>
      </p:sp>
      <p:sp>
        <p:nvSpPr>
          <p:cNvPr id="8" name="Прямокутник 7"/>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26 лютого 2019 року № 1-р/2019</a:t>
            </a:r>
          </a:p>
        </p:txBody>
      </p:sp>
      <p:sp>
        <p:nvSpPr>
          <p:cNvPr id="9" name="Прямоугольник 19">
            <a:extLst>
              <a:ext uri="{FF2B5EF4-FFF2-40B4-BE49-F238E27FC236}">
                <a16:creationId xmlns:a16="http://schemas.microsoft.com/office/drawing/2014/main" id="{94C0C6D2-F90C-F05F-B59E-6A2ED1E898B1}"/>
              </a:ext>
            </a:extLst>
          </p:cNvPr>
          <p:cNvSpPr/>
          <p:nvPr/>
        </p:nvSpPr>
        <p:spPr>
          <a:xfrm>
            <a:off x="13959959" y="195371"/>
            <a:ext cx="48048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8</a:t>
            </a:r>
            <a:endParaRPr lang="uk-UA" sz="2400" dirty="0"/>
          </a:p>
        </p:txBody>
      </p:sp>
    </p:spTree>
    <p:extLst>
      <p:ext uri="{BB962C8B-B14F-4D97-AF65-F5344CB8AC3E}">
        <p14:creationId xmlns:p14="http://schemas.microsoft.com/office/powerpoint/2010/main" val="264226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a:lum bright="70000" contrast="-70000"/>
          </a:blip>
          <a:stretch>
            <a:fillRect/>
          </a:stretch>
        </p:blipFill>
        <p:spPr>
          <a:xfrm>
            <a:off x="0" y="0"/>
            <a:ext cx="14697046" cy="8229600"/>
          </a:xfrm>
          <a:prstGeom prst="rect">
            <a:avLst/>
          </a:prstGeom>
        </p:spPr>
      </p:pic>
      <p:sp>
        <p:nvSpPr>
          <p:cNvPr id="2" name="Text 0"/>
          <p:cNvSpPr/>
          <p:nvPr/>
        </p:nvSpPr>
        <p:spPr>
          <a:xfrm>
            <a:off x="529233" y="815697"/>
            <a:ext cx="13571934" cy="944880"/>
          </a:xfrm>
          <a:prstGeom prst="rect">
            <a:avLst/>
          </a:prstGeom>
          <a:noFill/>
          <a:ln/>
        </p:spPr>
        <p:txBody>
          <a:bodyPr wrap="square" lIns="0" tIns="0" rIns="0" bIns="0" rtlCol="0" anchor="t"/>
          <a:lstStyle/>
          <a:p>
            <a:pPr marL="0" indent="0" algn="ctr">
              <a:lnSpc>
                <a:spcPts val="3700"/>
              </a:lnSpc>
              <a:buNone/>
            </a:pPr>
            <a:r>
              <a:rPr lang="en-US" sz="2950" b="1" dirty="0">
                <a:solidFill>
                  <a:srgbClr val="282824"/>
                </a:solidFill>
                <a:latin typeface="Georgia" panose="02040502050405020303" pitchFamily="18" charset="0"/>
                <a:ea typeface="Lato Bold" pitchFamily="34" charset="-122"/>
                <a:cs typeface="Lato Bold" pitchFamily="34" charset="-120"/>
              </a:rPr>
              <a:t>Юридичні позиції </a:t>
            </a:r>
            <a:r>
              <a:rPr lang="uk-UA" sz="2950" b="1" dirty="0" smtClean="0">
                <a:solidFill>
                  <a:srgbClr val="282824"/>
                </a:solidFill>
                <a:latin typeface="Georgia" panose="02040502050405020303" pitchFamily="18" charset="0"/>
                <a:ea typeface="Lato Bold" pitchFamily="34" charset="-122"/>
                <a:cs typeface="Lato Bold" pitchFamily="34" charset="-120"/>
              </a:rPr>
              <a:t>КСУ </a:t>
            </a:r>
            <a:r>
              <a:rPr lang="en-US" sz="2950" b="1" dirty="0" smtClean="0">
                <a:solidFill>
                  <a:srgbClr val="282824"/>
                </a:solidFill>
                <a:latin typeface="Georgia" panose="02040502050405020303" pitchFamily="18" charset="0"/>
                <a:ea typeface="Lato Bold" pitchFamily="34" charset="-122"/>
                <a:cs typeface="Lato Bold" pitchFamily="34" charset="-120"/>
              </a:rPr>
              <a:t>щодо </a:t>
            </a:r>
            <a:r>
              <a:rPr lang="en-US" sz="2950" b="1" dirty="0">
                <a:solidFill>
                  <a:srgbClr val="282824"/>
                </a:solidFill>
                <a:latin typeface="Georgia" panose="02040502050405020303" pitchFamily="18" charset="0"/>
                <a:ea typeface="Lato Bold" pitchFamily="34" charset="-122"/>
                <a:cs typeface="Lato Bold" pitchFamily="34" charset="-120"/>
              </a:rPr>
              <a:t>принципів криміналізації та верховенства права</a:t>
            </a:r>
            <a:endParaRPr lang="en-US" sz="2950" dirty="0">
              <a:latin typeface="Georgia" panose="02040502050405020303" pitchFamily="18" charset="0"/>
            </a:endParaRPr>
          </a:p>
        </p:txBody>
      </p:sp>
      <p:pic>
        <p:nvPicPr>
          <p:cNvPr id="3" name="Image 0" descr="preencoded.png"/>
          <p:cNvPicPr>
            <a:picLocks noChangeAspect="1"/>
          </p:cNvPicPr>
          <p:nvPr/>
        </p:nvPicPr>
        <p:blipFill>
          <a:blip r:embed="rId4"/>
          <a:stretch>
            <a:fillRect/>
          </a:stretch>
        </p:blipFill>
        <p:spPr>
          <a:xfrm>
            <a:off x="529233" y="2062996"/>
            <a:ext cx="3392924" cy="604838"/>
          </a:xfrm>
          <a:prstGeom prst="rect">
            <a:avLst/>
          </a:prstGeom>
          <a:effectLst>
            <a:innerShdw blurRad="114300">
              <a:prstClr val="black"/>
            </a:innerShdw>
          </a:effectLst>
        </p:spPr>
      </p:pic>
      <p:sp>
        <p:nvSpPr>
          <p:cNvPr id="4" name="Text 1"/>
          <p:cNvSpPr/>
          <p:nvPr/>
        </p:nvSpPr>
        <p:spPr>
          <a:xfrm>
            <a:off x="903057" y="2894648"/>
            <a:ext cx="2556391" cy="236339"/>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Принципи криміналізації</a:t>
            </a:r>
            <a:endParaRPr lang="en-US" sz="1450" dirty="0">
              <a:latin typeface="Georgia" panose="02040502050405020303" pitchFamily="18" charset="0"/>
            </a:endParaRPr>
          </a:p>
        </p:txBody>
      </p:sp>
      <p:sp>
        <p:nvSpPr>
          <p:cNvPr id="5" name="Text 2"/>
          <p:cNvSpPr/>
          <p:nvPr/>
        </p:nvSpPr>
        <p:spPr>
          <a:xfrm>
            <a:off x="680442" y="3221712"/>
            <a:ext cx="3090505" cy="1935480"/>
          </a:xfrm>
          <a:prstGeom prst="rect">
            <a:avLst/>
          </a:prstGeom>
          <a:noFill/>
          <a:ln/>
        </p:spPr>
        <p:txBody>
          <a:bodyPr wrap="square" lIns="0" tIns="0" rIns="0" bIns="0" rtlCol="0" anchor="t"/>
          <a:lstStyle/>
          <a:p>
            <a:pPr marL="0" indent="0" algn="just">
              <a:lnSpc>
                <a:spcPts val="1900"/>
              </a:lnSpc>
              <a:buNone/>
            </a:pPr>
            <a:r>
              <a:rPr lang="uk-UA" sz="1200" dirty="0" smtClean="0">
                <a:solidFill>
                  <a:srgbClr val="4A4A45"/>
                </a:solidFill>
                <a:latin typeface="Georgia" panose="02040502050405020303" pitchFamily="18" charset="0"/>
                <a:ea typeface="Lato" pitchFamily="34" charset="-122"/>
                <a:cs typeface="Lato" pitchFamily="34" charset="-120"/>
              </a:rPr>
              <a:t>КСУ </a:t>
            </a:r>
            <a:r>
              <a:rPr lang="en-US" sz="1200" dirty="0" smtClean="0">
                <a:solidFill>
                  <a:srgbClr val="4A4A45"/>
                </a:solidFill>
                <a:latin typeface="Georgia" panose="02040502050405020303" pitchFamily="18" charset="0"/>
                <a:ea typeface="Lato" pitchFamily="34" charset="-122"/>
                <a:cs typeface="Lato" pitchFamily="34" charset="-120"/>
              </a:rPr>
              <a:t>наголошує</a:t>
            </a:r>
            <a:r>
              <a:rPr lang="en-US" sz="1200" dirty="0">
                <a:solidFill>
                  <a:srgbClr val="4A4A45"/>
                </a:solidFill>
                <a:latin typeface="Georgia" panose="02040502050405020303" pitchFamily="18" charset="0"/>
                <a:ea typeface="Lato" pitchFamily="34" charset="-122"/>
                <a:cs typeface="Lato" pitchFamily="34" charset="-120"/>
              </a:rPr>
              <a:t>, що при криміналізації будь-якого суспільно небезпечного діяння треба виходити насамперед із принципів та норм Конституції України, адже закони та інші нормативно-правові акти приймаються на основі Конституції України і повинні відповідати їй.</a:t>
            </a:r>
            <a:endParaRPr lang="en-US" sz="1200" dirty="0">
              <a:latin typeface="Georgia" panose="02040502050405020303" pitchFamily="18" charset="0"/>
            </a:endParaRPr>
          </a:p>
        </p:txBody>
      </p:sp>
      <p:pic>
        <p:nvPicPr>
          <p:cNvPr id="6" name="Image 1" descr="preencoded.png"/>
          <p:cNvPicPr>
            <a:picLocks noChangeAspect="1"/>
          </p:cNvPicPr>
          <p:nvPr/>
        </p:nvPicPr>
        <p:blipFill>
          <a:blip r:embed="rId5"/>
          <a:stretch>
            <a:fillRect/>
          </a:stretch>
        </p:blipFill>
        <p:spPr>
          <a:xfrm>
            <a:off x="3922157" y="2062996"/>
            <a:ext cx="3393043" cy="604838"/>
          </a:xfrm>
          <a:prstGeom prst="rect">
            <a:avLst/>
          </a:prstGeom>
          <a:effectLst>
            <a:innerShdw blurRad="114300">
              <a:prstClr val="black"/>
            </a:innerShdw>
          </a:effectLst>
        </p:spPr>
      </p:pic>
      <p:sp>
        <p:nvSpPr>
          <p:cNvPr id="7" name="Text 3"/>
          <p:cNvSpPr/>
          <p:nvPr/>
        </p:nvSpPr>
        <p:spPr>
          <a:xfrm>
            <a:off x="4620077" y="2894648"/>
            <a:ext cx="1890117" cy="236339"/>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Протидія корупції</a:t>
            </a:r>
            <a:endParaRPr lang="en-US" sz="1450" dirty="0">
              <a:latin typeface="Georgia" panose="02040502050405020303" pitchFamily="18" charset="0"/>
            </a:endParaRPr>
          </a:p>
        </p:txBody>
      </p:sp>
      <p:sp>
        <p:nvSpPr>
          <p:cNvPr id="8" name="Text 4"/>
          <p:cNvSpPr/>
          <p:nvPr/>
        </p:nvSpPr>
        <p:spPr>
          <a:xfrm>
            <a:off x="4073366" y="3221712"/>
            <a:ext cx="3090624" cy="1935480"/>
          </a:xfrm>
          <a:prstGeom prst="rect">
            <a:avLst/>
          </a:prstGeom>
          <a:noFill/>
          <a:ln/>
        </p:spPr>
        <p:txBody>
          <a:bodyPr wrap="square" lIns="0" tIns="0" rIns="0" bIns="0" rtlCol="0" anchor="t"/>
          <a:lstStyle/>
          <a:p>
            <a:pPr marL="0" indent="0" algn="just">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Незважаючи на те, що корупція є однією з основних загроз національній безпеці України, протидія корупції має здійснюватися виключно правовими засобами з дотриманням конституційних принципів та приписів законодавства, ухваленого відповідно до Конституції України.</a:t>
            </a:r>
            <a:endParaRPr lang="en-US" sz="1200" dirty="0">
              <a:latin typeface="Georgia" panose="02040502050405020303" pitchFamily="18" charset="0"/>
            </a:endParaRPr>
          </a:p>
        </p:txBody>
      </p:sp>
      <p:pic>
        <p:nvPicPr>
          <p:cNvPr id="9" name="Image 2" descr="preencoded.png"/>
          <p:cNvPicPr>
            <a:picLocks noChangeAspect="1"/>
          </p:cNvPicPr>
          <p:nvPr/>
        </p:nvPicPr>
        <p:blipFill>
          <a:blip r:embed="rId6"/>
          <a:stretch>
            <a:fillRect/>
          </a:stretch>
        </p:blipFill>
        <p:spPr>
          <a:xfrm>
            <a:off x="7315200" y="2062996"/>
            <a:ext cx="3392924" cy="604838"/>
          </a:xfrm>
          <a:prstGeom prst="rect">
            <a:avLst/>
          </a:prstGeom>
          <a:effectLst>
            <a:innerShdw blurRad="114300">
              <a:prstClr val="black"/>
            </a:innerShdw>
          </a:effectLst>
        </p:spPr>
      </p:pic>
      <p:sp>
        <p:nvSpPr>
          <p:cNvPr id="10" name="Text 5"/>
          <p:cNvSpPr/>
          <p:nvPr/>
        </p:nvSpPr>
        <p:spPr>
          <a:xfrm>
            <a:off x="7784603" y="2894648"/>
            <a:ext cx="2454116" cy="236339"/>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Юридична визначеність</a:t>
            </a:r>
            <a:endParaRPr lang="en-US" sz="1450" dirty="0">
              <a:latin typeface="Georgia" panose="02040502050405020303" pitchFamily="18" charset="0"/>
            </a:endParaRPr>
          </a:p>
        </p:txBody>
      </p:sp>
      <p:sp>
        <p:nvSpPr>
          <p:cNvPr id="11" name="Text 6"/>
          <p:cNvSpPr/>
          <p:nvPr/>
        </p:nvSpPr>
        <p:spPr>
          <a:xfrm>
            <a:off x="7466409" y="3221712"/>
            <a:ext cx="3090505" cy="2903220"/>
          </a:xfrm>
          <a:prstGeom prst="rect">
            <a:avLst/>
          </a:prstGeom>
          <a:noFill/>
          <a:ln/>
        </p:spPr>
        <p:txBody>
          <a:bodyPr wrap="square" lIns="0" tIns="0" rIns="0" bIns="0" rtlCol="0" anchor="t"/>
          <a:lstStyle/>
          <a:p>
            <a:pPr marL="0" indent="0" algn="just">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Одним з головних елементів принципу верховенства права, закріпленого в частині першій статті 8 Основного Закону України, є юридична визначеність. Конституційний Суд України наголошував на важливості вимоги визначеності, ясності і недвозначності правової норми, оскільки інше не може забезпечити її однакове застосування, не виключає необмеженості трактування у правозастосовній практиці і неминуче призводить до сваволі.</a:t>
            </a:r>
            <a:endParaRPr lang="en-US" sz="1200" dirty="0">
              <a:latin typeface="Georgia" panose="02040502050405020303" pitchFamily="18" charset="0"/>
            </a:endParaRPr>
          </a:p>
        </p:txBody>
      </p:sp>
      <p:pic>
        <p:nvPicPr>
          <p:cNvPr id="12" name="Image 3" descr="preencoded.png"/>
          <p:cNvPicPr>
            <a:picLocks noChangeAspect="1"/>
          </p:cNvPicPr>
          <p:nvPr/>
        </p:nvPicPr>
        <p:blipFill>
          <a:blip r:embed="rId7"/>
          <a:stretch>
            <a:fillRect/>
          </a:stretch>
        </p:blipFill>
        <p:spPr>
          <a:xfrm>
            <a:off x="10708124" y="2062996"/>
            <a:ext cx="3393043" cy="604838"/>
          </a:xfrm>
          <a:prstGeom prst="rect">
            <a:avLst/>
          </a:prstGeom>
          <a:effectLst>
            <a:innerShdw blurRad="114300">
              <a:prstClr val="black"/>
            </a:innerShdw>
          </a:effectLst>
        </p:spPr>
      </p:pic>
      <p:sp>
        <p:nvSpPr>
          <p:cNvPr id="13" name="Text 7"/>
          <p:cNvSpPr/>
          <p:nvPr/>
        </p:nvSpPr>
        <p:spPr>
          <a:xfrm>
            <a:off x="11431845" y="2894648"/>
            <a:ext cx="1945600" cy="236339"/>
          </a:xfrm>
          <a:prstGeom prst="rect">
            <a:avLst/>
          </a:prstGeom>
          <a:noFill/>
          <a:ln/>
        </p:spPr>
        <p:txBody>
          <a:bodyPr wrap="none" lIns="0" tIns="0" rIns="0" bIns="0" rtlCol="0" anchor="t"/>
          <a:lstStyle/>
          <a:p>
            <a:pPr marL="0" indent="0" algn="l">
              <a:lnSpc>
                <a:spcPts val="1850"/>
              </a:lnSpc>
              <a:buNone/>
            </a:pPr>
            <a:r>
              <a:rPr lang="en-US" sz="1450" b="1" dirty="0">
                <a:solidFill>
                  <a:srgbClr val="4A4A45"/>
                </a:solidFill>
                <a:latin typeface="Georgia" panose="02040502050405020303" pitchFamily="18" charset="0"/>
                <a:ea typeface="Lato Bold" pitchFamily="34" charset="-122"/>
                <a:cs typeface="Lato Bold" pitchFamily="34" charset="-120"/>
              </a:rPr>
              <a:t>Свобода як цінність</a:t>
            </a:r>
            <a:endParaRPr lang="en-US" sz="1450" dirty="0">
              <a:latin typeface="Georgia" panose="02040502050405020303" pitchFamily="18" charset="0"/>
            </a:endParaRPr>
          </a:p>
        </p:txBody>
      </p:sp>
      <p:sp>
        <p:nvSpPr>
          <p:cNvPr id="14" name="Text 8"/>
          <p:cNvSpPr/>
          <p:nvPr/>
        </p:nvSpPr>
        <p:spPr>
          <a:xfrm>
            <a:off x="10859333" y="3221712"/>
            <a:ext cx="3090624" cy="3387090"/>
          </a:xfrm>
          <a:prstGeom prst="rect">
            <a:avLst/>
          </a:prstGeom>
          <a:noFill/>
          <a:ln/>
        </p:spPr>
        <p:txBody>
          <a:bodyPr wrap="square" lIns="0" tIns="0" rIns="0" bIns="0" rtlCol="0" anchor="t"/>
          <a:lstStyle/>
          <a:p>
            <a:pPr marL="0" indent="0" algn="just">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Конституційний Суд України, зазначивши, що свобода є серед фундаментальних цінностей дієвої конституційної демократії, а закріплене в частині першій статті 29 Конституції України право на свободу є невід'ємним та невідчужуваним конституційним правом кожної людини, вказав на те, що для виконання державою свого головного обов'язку – утвердження і забезпечення прав і свобод людини – законодавець та інші органи публічної влади мають забезпечувати ефективне правове регулювання, яке відповідає конституційним нормам і принципам.</a:t>
            </a:r>
            <a:endParaRPr lang="en-US" sz="1200" dirty="0">
              <a:latin typeface="Georgia" panose="02040502050405020303" pitchFamily="18" charset="0"/>
            </a:endParaRPr>
          </a:p>
        </p:txBody>
      </p:sp>
      <p:sp>
        <p:nvSpPr>
          <p:cNvPr id="15" name="Text 9"/>
          <p:cNvSpPr/>
          <p:nvPr/>
        </p:nvSpPr>
        <p:spPr>
          <a:xfrm>
            <a:off x="529233" y="6930033"/>
            <a:ext cx="13571934" cy="849624"/>
          </a:xfrm>
          <a:prstGeom prst="rect">
            <a:avLst/>
          </a:prstGeom>
          <a:noFill/>
          <a:ln/>
        </p:spPr>
        <p:txBody>
          <a:bodyPr wrap="square" lIns="0" tIns="0" rIns="0" bIns="0" rtlCol="0" anchor="t"/>
          <a:lstStyle/>
          <a:p>
            <a:pPr marL="0" indent="0" algn="just">
              <a:lnSpc>
                <a:spcPts val="1900"/>
              </a:lnSpc>
              <a:buNone/>
            </a:pPr>
            <a:r>
              <a:rPr lang="en-US" sz="1200" dirty="0">
                <a:solidFill>
                  <a:srgbClr val="4A4A45"/>
                </a:solidFill>
                <a:latin typeface="Georgia" panose="02040502050405020303" pitchFamily="18" charset="0"/>
                <a:ea typeface="Lato" pitchFamily="34" charset="-122"/>
                <a:cs typeface="Lato" pitchFamily="34" charset="-120"/>
              </a:rPr>
              <a:t>Дотримання вимоги ясності і недвозначності норм, які встановлюють кримінальну відповідальність, є особливо важливим з огляду на специфіку кримінального закону та наслідки притягнення до кримінальної відповідальності, адже притягнення до такого виду юридичної відповідальності пов'язане з можливими істотними обмеженнями прав і свобод людини.</a:t>
            </a:r>
            <a:endParaRPr lang="en-US" sz="1200" dirty="0">
              <a:latin typeface="Georgia" panose="02040502050405020303" pitchFamily="18" charset="0"/>
            </a:endParaRPr>
          </a:p>
        </p:txBody>
      </p:sp>
      <p:sp>
        <p:nvSpPr>
          <p:cNvPr id="16" name="Прямокутник 15"/>
          <p:cNvSpPr/>
          <p:nvPr/>
        </p:nvSpPr>
        <p:spPr>
          <a:xfrm>
            <a:off x="3512457" y="159545"/>
            <a:ext cx="7315200" cy="307777"/>
          </a:xfrm>
          <a:prstGeom prst="rect">
            <a:avLst/>
          </a:prstGeom>
        </p:spPr>
        <p:txBody>
          <a:bodyPr>
            <a:spAutoFit/>
          </a:bodyPr>
          <a:lstStyle/>
          <a:p>
            <a:pPr algn="ctr"/>
            <a:r>
              <a:rPr lang="uk-UA" sz="1400" dirty="0">
                <a:solidFill>
                  <a:srgbClr val="282824"/>
                </a:solidFill>
                <a:latin typeface="Georgia" panose="02040502050405020303" pitchFamily="18" charset="0"/>
                <a:ea typeface="Lato Bold" pitchFamily="34" charset="-122"/>
                <a:cs typeface="Lato Bold" pitchFamily="34" charset="-120"/>
              </a:rPr>
              <a:t>Рішення Великої палати КСУ від 26 лютого 2019 року № 1-р/2019</a:t>
            </a:r>
          </a:p>
        </p:txBody>
      </p:sp>
      <p:sp>
        <p:nvSpPr>
          <p:cNvPr id="17" name="Прямоугольник 19">
            <a:extLst>
              <a:ext uri="{FF2B5EF4-FFF2-40B4-BE49-F238E27FC236}">
                <a16:creationId xmlns:a16="http://schemas.microsoft.com/office/drawing/2014/main" id="{94C0C6D2-F90C-F05F-B59E-6A2ED1E898B1}"/>
              </a:ext>
            </a:extLst>
          </p:cNvPr>
          <p:cNvSpPr/>
          <p:nvPr/>
        </p:nvSpPr>
        <p:spPr>
          <a:xfrm>
            <a:off x="13959959" y="195371"/>
            <a:ext cx="480480" cy="41422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smtClean="0"/>
              <a:t>79</a:t>
            </a:r>
            <a:endParaRPr lang="uk-UA" sz="2400" dirty="0"/>
          </a:p>
        </p:txBody>
      </p:sp>
    </p:spTree>
    <p:extLst>
      <p:ext uri="{BB962C8B-B14F-4D97-AF65-F5344CB8AC3E}">
        <p14:creationId xmlns:p14="http://schemas.microsoft.com/office/powerpoint/2010/main" val="62709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5281</Words>
  <Application>Microsoft Office PowerPoint</Application>
  <PresentationFormat>Довільний</PresentationFormat>
  <Paragraphs>308</Paragraphs>
  <Slides>25</Slides>
  <Notes>25</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25</vt:i4>
      </vt:variant>
    </vt:vector>
  </HeadingPairs>
  <TitlesOfParts>
    <vt:vector size="32" baseType="lpstr">
      <vt:lpstr>Arial</vt:lpstr>
      <vt:lpstr>Georgia</vt:lpstr>
      <vt:lpstr>Lato Bold</vt:lpstr>
      <vt:lpstr>Lato</vt:lpstr>
      <vt:lpstr>Calibri</vt:lpstr>
      <vt:lpstr>Lato Medium</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Максим С. Дєєв</dc:creator>
  <cp:lastModifiedBy>Максим С. Дєєв</cp:lastModifiedBy>
  <cp:revision>46</cp:revision>
  <cp:lastPrinted>2025-04-24T10:14:31Z</cp:lastPrinted>
  <dcterms:created xsi:type="dcterms:W3CDTF">2025-04-22T10:13:03Z</dcterms:created>
  <dcterms:modified xsi:type="dcterms:W3CDTF">2025-04-24T10:15:30Z</dcterms:modified>
</cp:coreProperties>
</file>