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2"/>
  </p:notesMasterIdLst>
  <p:sldIdLst>
    <p:sldId id="625" r:id="rId2"/>
    <p:sldId id="648" r:id="rId3"/>
    <p:sldId id="651" r:id="rId4"/>
    <p:sldId id="655" r:id="rId5"/>
    <p:sldId id="660" r:id="rId6"/>
    <p:sldId id="661" r:id="rId7"/>
    <p:sldId id="662" r:id="rId8"/>
    <p:sldId id="663" r:id="rId9"/>
    <p:sldId id="665" r:id="rId10"/>
    <p:sldId id="608" r:id="rId11"/>
  </p:sldIdLst>
  <p:sldSz cx="12192000" cy="6858000"/>
  <p:notesSz cx="6735763" cy="98663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lo User" initials="HU" lastIdx="2" clrIdx="0">
    <p:extLst/>
  </p:cmAuthor>
  <p:cmAuthor id="2" name="Макар П. Марчук" initials="МПМ"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00"/>
    <a:srgbClr val="4D1406"/>
    <a:srgbClr val="FFFFFF"/>
    <a:srgbClr val="982833"/>
    <a:srgbClr val="6C1C07"/>
    <a:srgbClr val="CC3300"/>
    <a:srgbClr val="481419"/>
    <a:srgbClr val="00B5D1"/>
    <a:srgbClr val="DE3C51"/>
    <a:srgbClr val="FE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94" autoAdjust="0"/>
    <p:restoredTop sz="94646"/>
  </p:normalViewPr>
  <p:slideViewPr>
    <p:cSldViewPr snapToGrid="0">
      <p:cViewPr varScale="1">
        <p:scale>
          <a:sx n="105" d="100"/>
          <a:sy n="105" d="100"/>
        </p:scale>
        <p:origin x="45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18831" cy="495029"/>
          </a:xfrm>
          <a:prstGeom prst="rect">
            <a:avLst/>
          </a:prstGeom>
        </p:spPr>
        <p:txBody>
          <a:bodyPr vert="horz" lIns="91356" tIns="45678" rIns="91356" bIns="45678" rtlCol="0"/>
          <a:lstStyle>
            <a:lvl1pPr algn="l">
              <a:defRPr sz="1200"/>
            </a:lvl1pPr>
          </a:lstStyle>
          <a:p>
            <a:endParaRPr lang="uk-UA"/>
          </a:p>
        </p:txBody>
      </p:sp>
      <p:sp>
        <p:nvSpPr>
          <p:cNvPr id="3" name="Місце для дати 2"/>
          <p:cNvSpPr>
            <a:spLocks noGrp="1"/>
          </p:cNvSpPr>
          <p:nvPr>
            <p:ph type="dt" idx="1"/>
          </p:nvPr>
        </p:nvSpPr>
        <p:spPr>
          <a:xfrm>
            <a:off x="3815373" y="0"/>
            <a:ext cx="2918831" cy="495029"/>
          </a:xfrm>
          <a:prstGeom prst="rect">
            <a:avLst/>
          </a:prstGeom>
        </p:spPr>
        <p:txBody>
          <a:bodyPr vert="horz" lIns="91356" tIns="45678" rIns="91356" bIns="45678" rtlCol="0"/>
          <a:lstStyle>
            <a:lvl1pPr algn="r">
              <a:defRPr sz="1200"/>
            </a:lvl1pPr>
          </a:lstStyle>
          <a:p>
            <a:fld id="{7887B6F6-5FF0-44A0-9FD2-A1D5091B23A5}" type="datetimeFigureOut">
              <a:rPr lang="uk-UA" smtClean="0"/>
              <a:t>23.10.2024</a:t>
            </a:fld>
            <a:endParaRPr lang="uk-UA"/>
          </a:p>
        </p:txBody>
      </p:sp>
      <p:sp>
        <p:nvSpPr>
          <p:cNvPr id="4" name="Місце для зображення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356" tIns="45678" rIns="91356" bIns="45678" rtlCol="0" anchor="ctr"/>
          <a:lstStyle/>
          <a:p>
            <a:endParaRPr lang="uk-UA"/>
          </a:p>
        </p:txBody>
      </p:sp>
      <p:sp>
        <p:nvSpPr>
          <p:cNvPr id="5" name="Місце для нотаток 4"/>
          <p:cNvSpPr>
            <a:spLocks noGrp="1"/>
          </p:cNvSpPr>
          <p:nvPr>
            <p:ph type="body" sz="quarter" idx="3"/>
          </p:nvPr>
        </p:nvSpPr>
        <p:spPr>
          <a:xfrm>
            <a:off x="673577" y="4748169"/>
            <a:ext cx="5388610" cy="3884861"/>
          </a:xfrm>
          <a:prstGeom prst="rect">
            <a:avLst/>
          </a:prstGeom>
        </p:spPr>
        <p:txBody>
          <a:bodyPr vert="horz" lIns="91356" tIns="45678" rIns="91356" bIns="45678" rtlCol="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9371286"/>
            <a:ext cx="2918831" cy="495028"/>
          </a:xfrm>
          <a:prstGeom prst="rect">
            <a:avLst/>
          </a:prstGeom>
        </p:spPr>
        <p:txBody>
          <a:bodyPr vert="horz" lIns="91356" tIns="45678" rIns="91356" bIns="45678"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15373" y="9371286"/>
            <a:ext cx="2918831" cy="495028"/>
          </a:xfrm>
          <a:prstGeom prst="rect">
            <a:avLst/>
          </a:prstGeom>
        </p:spPr>
        <p:txBody>
          <a:bodyPr vert="horz" lIns="91356" tIns="45678" rIns="91356" bIns="45678" rtlCol="0" anchor="b"/>
          <a:lstStyle>
            <a:lvl1pPr algn="r">
              <a:defRPr sz="1200"/>
            </a:lvl1pPr>
          </a:lstStyle>
          <a:p>
            <a:fld id="{4EDB4B7A-7B0E-4154-9712-19EE0E20D268}" type="slidenum">
              <a:rPr lang="uk-UA" smtClean="0"/>
              <a:t>‹№›</a:t>
            </a:fld>
            <a:endParaRPr lang="uk-UA"/>
          </a:p>
        </p:txBody>
      </p:sp>
    </p:spTree>
    <p:extLst>
      <p:ext uri="{BB962C8B-B14F-4D97-AF65-F5344CB8AC3E}">
        <p14:creationId xmlns:p14="http://schemas.microsoft.com/office/powerpoint/2010/main" val="3506664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defTabSz="913554">
              <a:defRPr/>
            </a:pPr>
            <a:fld id="{4EDB4B7A-7B0E-4154-9712-19EE0E20D268}" type="slidenum">
              <a:rPr lang="uk-UA">
                <a:solidFill>
                  <a:prstClr val="black"/>
                </a:solidFill>
                <a:latin typeface="Calibri" panose="020F0502020204030204"/>
              </a:rPr>
              <a:pPr defTabSz="913554">
                <a:defRPr/>
              </a:pPr>
              <a:t>1</a:t>
            </a:fld>
            <a:endParaRPr lang="uk-UA" dirty="0">
              <a:solidFill>
                <a:prstClr val="black"/>
              </a:solidFill>
              <a:latin typeface="Calibri" panose="020F0502020204030204"/>
            </a:endParaRPr>
          </a:p>
        </p:txBody>
      </p:sp>
    </p:spTree>
    <p:extLst>
      <p:ext uri="{BB962C8B-B14F-4D97-AF65-F5344CB8AC3E}">
        <p14:creationId xmlns:p14="http://schemas.microsoft.com/office/powerpoint/2010/main" val="3484287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53028680"/>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757976699"/>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241534159"/>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423259011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974861694"/>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4671D21A-46A4-4464-B481-37549D6E9C94}" type="datetimeFigureOut">
              <a:rPr lang="uk-UA" smtClean="0"/>
              <a:t>23.10.2024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235808159"/>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4671D21A-46A4-4464-B481-37549D6E9C94}" type="datetimeFigureOut">
              <a:rPr lang="uk-UA" smtClean="0"/>
              <a:t>23.10.2024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040643749"/>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4671D21A-46A4-4464-B481-37549D6E9C94}" type="datetimeFigureOut">
              <a:rPr lang="uk-UA" smtClean="0"/>
              <a:t>23.10.2024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4102528692"/>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4671D21A-46A4-4464-B481-37549D6E9C94}" type="datetimeFigureOut">
              <a:rPr lang="uk-UA" smtClean="0"/>
              <a:t>23.10.2024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4703464"/>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4671D21A-46A4-4464-B481-37549D6E9C94}" type="datetimeFigureOut">
              <a:rPr lang="uk-UA" smtClean="0"/>
              <a:t>23.10.2024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733915832"/>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4671D21A-46A4-4464-B481-37549D6E9C94}" type="datetimeFigureOut">
              <a:rPr lang="uk-UA" smtClean="0"/>
              <a:t>23.10.2024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116441125"/>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0"/>
            <a:lum/>
          </a:blip>
          <a:srcRect/>
          <a:stretch>
            <a:fillRect l="-2000" r="-2000"/>
          </a:stretch>
        </a:blip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1D21A-46A4-4464-B481-37549D6E9C94}" type="datetimeFigureOut">
              <a:rPr lang="uk-UA" smtClean="0"/>
              <a:t>23.10.2024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2AE5A-740D-498C-B23E-0EC4140AAB6E}" type="slidenum">
              <a:rPr lang="uk-UA" smtClean="0"/>
              <a:t>‹№›</a:t>
            </a:fld>
            <a:endParaRPr lang="uk-UA"/>
          </a:p>
        </p:txBody>
      </p:sp>
    </p:spTree>
    <p:extLst>
      <p:ext uri="{BB962C8B-B14F-4D97-AF65-F5344CB8AC3E}">
        <p14:creationId xmlns:p14="http://schemas.microsoft.com/office/powerpoint/2010/main" val="262810852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ransition spd="slow">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r="-2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B93AF7-15FE-2A46-BBE1-F921BE6B6B4C}"/>
              </a:ext>
            </a:extLst>
          </p:cNvPr>
          <p:cNvSpPr txBox="1"/>
          <p:nvPr/>
        </p:nvSpPr>
        <p:spPr>
          <a:xfrm>
            <a:off x="10116457" y="5936343"/>
            <a:ext cx="184731" cy="369332"/>
          </a:xfrm>
          <a:prstGeom prst="rect">
            <a:avLst/>
          </a:prstGeom>
          <a:noFill/>
        </p:spPr>
        <p:txBody>
          <a:bodyPr wrap="none" rtlCol="0">
            <a:spAutoFit/>
          </a:bodyPr>
          <a:lstStyle/>
          <a:p>
            <a:endParaRPr lang="x-none" dirty="0"/>
          </a:p>
        </p:txBody>
      </p:sp>
      <p:sp>
        <p:nvSpPr>
          <p:cNvPr id="7" name="TextBox 6"/>
          <p:cNvSpPr txBox="1"/>
          <p:nvPr/>
        </p:nvSpPr>
        <p:spPr>
          <a:xfrm>
            <a:off x="7059168" y="5036985"/>
            <a:ext cx="4586102" cy="1384995"/>
          </a:xfrm>
          <a:prstGeom prst="rect">
            <a:avLst/>
          </a:prstGeom>
          <a:noFill/>
          <a:effectLst>
            <a:outerShdw blurRad="50800" dist="38100" algn="l" rotWithShape="0">
              <a:prstClr val="black">
                <a:alpha val="40000"/>
              </a:prstClr>
            </a:outerShdw>
          </a:effectLst>
        </p:spPr>
        <p:txBody>
          <a:bodyPr wrap="square" rtlCol="0">
            <a:spAutoFit/>
          </a:bodyPr>
          <a:lstStyle/>
          <a:p>
            <a:pPr algn="ctr"/>
            <a:r>
              <a:rPr lang="uk-UA" sz="2200" b="1" i="1" dirty="0">
                <a:effectLst>
                  <a:outerShdw blurRad="38100" dist="38100" dir="2700000" algn="tl">
                    <a:srgbClr val="000000">
                      <a:alpha val="43137"/>
                    </a:srgbClr>
                  </a:outerShdw>
                </a:effectLst>
                <a:latin typeface="Georgia" panose="02040502050405020303" pitchFamily="18" charset="0"/>
                <a:cs typeface="Times New Roman" panose="02020603050405020304" pitchFamily="18" charset="0"/>
              </a:rPr>
              <a:t> </a:t>
            </a:r>
            <a:r>
              <a:rPr lang="en-US" sz="28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Galyna </a:t>
            </a:r>
            <a:r>
              <a:rPr lang="en-US" sz="2800" b="1" i="1" dirty="0" err="1">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Yurovska</a:t>
            </a:r>
            <a:endParaRPr lang="en-US" sz="28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endParaRPr>
          </a:p>
          <a:p>
            <a:pPr algn="ctr"/>
            <a:r>
              <a:rPr lang="en-US" sz="28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Judge of the Constitutional Court </a:t>
            </a:r>
            <a:endParaRPr lang="uk-UA" sz="28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endParaRPr>
          </a:p>
          <a:p>
            <a:pPr algn="ctr"/>
            <a:r>
              <a:rPr lang="en-US" sz="28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of </a:t>
            </a:r>
            <a:r>
              <a:rPr lang="en-US" sz="28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Ukraine</a:t>
            </a:r>
          </a:p>
        </p:txBody>
      </p:sp>
      <p:sp>
        <p:nvSpPr>
          <p:cNvPr id="4" name="Прямокутник 3"/>
          <p:cNvSpPr/>
          <p:nvPr/>
        </p:nvSpPr>
        <p:spPr>
          <a:xfrm>
            <a:off x="186267" y="1341770"/>
            <a:ext cx="11809790" cy="2862322"/>
          </a:xfrm>
          <a:prstGeom prst="rect">
            <a:avLst/>
          </a:prstGeom>
          <a:noFill/>
          <a:ln>
            <a:noFill/>
          </a:ln>
          <a:effectLst>
            <a:outerShdw blurRad="50800" dist="165100" dir="2700000" algn="tl" rotWithShape="0">
              <a:prstClr val="black">
                <a:alpha val="40000"/>
              </a:prstClr>
            </a:outerShdw>
          </a:effectLst>
        </p:spPr>
        <p:txBody>
          <a:bodyPr wrap="square" lIns="91440" tIns="45720" rIns="91440" bIns="45720">
            <a:spAutoFit/>
          </a:bodyPr>
          <a:lstStyle/>
          <a:p>
            <a:pPr algn="ctr"/>
            <a:r>
              <a:rPr lang="en-US" sz="60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Application</a:t>
            </a:r>
            <a:r>
              <a:rPr lang="uk-UA"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 </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of </a:t>
            </a:r>
            <a:r>
              <a:rPr lang="en-US" sz="60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the European Convention on Human </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Rights</a:t>
            </a:r>
            <a:r>
              <a:rPr lang="uk-UA"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 </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in the Case</a:t>
            </a:r>
            <a:r>
              <a:rPr lang="uk-UA"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Law </a:t>
            </a:r>
            <a:endParaRPr lang="uk-UA"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endParaRPr>
          </a:p>
          <a:p>
            <a:pPr algn="ct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of the</a:t>
            </a:r>
            <a:r>
              <a:rPr lang="uk-UA"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 </a:t>
            </a:r>
            <a:r>
              <a:rPr lang="en-US" sz="60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Constitutional </a:t>
            </a:r>
            <a:r>
              <a:rPr lang="en-US" sz="60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Court of Ukraine“</a:t>
            </a:r>
            <a:endParaRPr lang="uk-UA" sz="60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348872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79818" y="3186178"/>
            <a:ext cx="10891207" cy="2539157"/>
          </a:xfrm>
          <a:prstGeom prst="rect">
            <a:avLst/>
          </a:prstGeom>
          <a:effectLst>
            <a:innerShdw dist="838200" dir="1080000">
              <a:srgbClr val="4D1406">
                <a:alpha val="98000"/>
              </a:srgbClr>
            </a:innerShdw>
          </a:effectLst>
        </p:spPr>
        <p:txBody>
          <a:bodyPr wrap="square">
            <a:spAutoFit/>
          </a:bodyPr>
          <a:lstStyle/>
          <a:p>
            <a:pPr marL="0" marR="0" lvl="0" indent="449580" algn="just" defTabSz="914400" rtl="0" eaLnBrk="1" fontAlgn="auto" latinLnBrk="0" hangingPunct="1">
              <a:lnSpc>
                <a:spcPts val="1755"/>
              </a:lnSpc>
              <a:spcBef>
                <a:spcPts val="0"/>
              </a:spcBef>
              <a:spcAft>
                <a:spcPts val="0"/>
              </a:spcAft>
              <a:buClrTx/>
              <a:buSzTx/>
              <a:buFontTx/>
              <a:buNone/>
              <a:tabLst/>
              <a:defRPr/>
            </a:pPr>
            <a:endParaRPr kumimoji="0" lang="uk-UA" sz="6000" b="1"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Bookman Old Style" panose="02050604050505020204" pitchFamily="18" charset="0"/>
              <a:ea typeface="Calibri" panose="020F0502020204030204" pitchFamily="34" charset="0"/>
              <a:cs typeface="+mn-cs"/>
            </a:endParaRPr>
          </a:p>
          <a:p>
            <a:pPr lvl="0" indent="449580" algn="ctr">
              <a:defRPr/>
            </a:pPr>
            <a:r>
              <a:rPr lang="lt-LT" sz="7200" b="1" i="1" dirty="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rPr>
              <a:t>Dėkojame už dėmesį!</a:t>
            </a:r>
            <a:endParaRPr kumimoji="0" lang="uk-UA" sz="7200" b="1" i="1" u="none" strike="noStrike" kern="1200" cap="none" spc="0" normalizeH="0" baseline="0" noProof="0" dirty="0" smtClean="0">
              <a:ln>
                <a:noFill/>
              </a:ln>
              <a:solidFill>
                <a:srgbClr val="982833"/>
              </a:solidFill>
              <a:effectLst>
                <a:outerShdw blurRad="38100" dist="38100" dir="2700000" algn="tl">
                  <a:srgbClr val="000000">
                    <a:alpha val="43137"/>
                  </a:srgbClr>
                </a:outerShdw>
              </a:effectLst>
              <a:uLnTx/>
              <a:uFillTx/>
              <a:latin typeface="Bookman Old Style" panose="02050604050505020204" pitchFamily="18" charset="0"/>
              <a:ea typeface="Calibri" panose="020F0502020204030204" pitchFamily="34" charset="0"/>
              <a:cs typeface="+mn-cs"/>
            </a:endParaRPr>
          </a:p>
          <a:p>
            <a:pPr marL="0" marR="0" lvl="0" indent="449580" algn="ctr" defTabSz="914400" rtl="0" eaLnBrk="1" fontAlgn="auto" latinLnBrk="0" hangingPunct="1">
              <a:lnSpc>
                <a:spcPct val="100000"/>
              </a:lnSpc>
              <a:spcBef>
                <a:spcPts val="0"/>
              </a:spcBef>
              <a:spcAft>
                <a:spcPts val="0"/>
              </a:spcAft>
              <a:buClrTx/>
              <a:buSzTx/>
              <a:buFontTx/>
              <a:buNone/>
              <a:tabLst/>
              <a:defRPr/>
            </a:pPr>
            <a:r>
              <a:rPr kumimoji="0" lang="uk-UA" sz="7200" b="1" i="1" u="none" strike="noStrike" kern="1200" cap="none" spc="0" normalizeH="0" baseline="0" noProof="0" dirty="0" smtClean="0">
                <a:ln>
                  <a:noFill/>
                </a:ln>
                <a:solidFill>
                  <a:srgbClr val="982833"/>
                </a:solidFill>
                <a:effectLst>
                  <a:outerShdw blurRad="38100" dist="38100" dir="2700000" algn="tl">
                    <a:srgbClr val="000000">
                      <a:alpha val="43137"/>
                    </a:srgbClr>
                  </a:outerShdw>
                </a:effectLst>
                <a:uLnTx/>
                <a:uFillTx/>
                <a:latin typeface="Bookman Old Style" panose="02050604050505020204" pitchFamily="18" charset="0"/>
                <a:ea typeface="Calibri" panose="020F0502020204030204" pitchFamily="34" charset="0"/>
                <a:cs typeface="+mn-cs"/>
              </a:rPr>
              <a:t>Дякую за увагу!</a:t>
            </a:r>
            <a:endParaRPr kumimoji="0" lang="uk-UA" sz="7200" b="1" i="1" u="none" strike="noStrike" kern="1200" cap="none" spc="0" normalizeH="0" baseline="0" noProof="0" dirty="0">
              <a:ln>
                <a:noFill/>
              </a:ln>
              <a:solidFill>
                <a:srgbClr val="982833"/>
              </a:solidFill>
              <a:effectLst>
                <a:outerShdw blurRad="38100" dist="38100" dir="2700000" algn="tl">
                  <a:srgbClr val="000000">
                    <a:alpha val="43137"/>
                  </a:srgbClr>
                </a:outerShdw>
              </a:effectLst>
              <a:uLnTx/>
              <a:uFillTx/>
              <a:latin typeface="Bookman Old Style" panose="02050604050505020204" pitchFamily="18" charset="0"/>
              <a:ea typeface="Calibri" panose="020F0502020204030204" pitchFamily="34" charset="0"/>
              <a:cs typeface="+mn-cs"/>
            </a:endParaRPr>
          </a:p>
        </p:txBody>
      </p:sp>
      <p:sp>
        <p:nvSpPr>
          <p:cNvPr id="3" name="Прямоугольник 2"/>
          <p:cNvSpPr/>
          <p:nvPr/>
        </p:nvSpPr>
        <p:spPr>
          <a:xfrm>
            <a:off x="980026" y="1258054"/>
            <a:ext cx="9690793" cy="2308324"/>
          </a:xfrm>
          <a:prstGeom prst="rect">
            <a:avLst/>
          </a:prstGeom>
        </p:spPr>
        <p:txBody>
          <a:bodyPr wrap="none">
            <a:spAutoFit/>
          </a:bodyPr>
          <a:lstStyle/>
          <a:p>
            <a:pPr indent="449580" algn="ctr">
              <a:defRPr/>
            </a:pPr>
            <a:r>
              <a:rPr lang="en-US" sz="7200" b="1" i="1" dirty="0" smtClean="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rPr>
              <a:t>Thank </a:t>
            </a:r>
            <a:r>
              <a:rPr lang="en-US" sz="7200" b="1" i="1" dirty="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rPr>
              <a:t>you </a:t>
            </a:r>
            <a:endParaRPr lang="uk-UA" sz="7200" b="1" i="1" dirty="0" smtClean="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endParaRPr>
          </a:p>
          <a:p>
            <a:pPr indent="449580" algn="ctr">
              <a:defRPr/>
            </a:pPr>
            <a:r>
              <a:rPr lang="en-US" sz="7200" b="1" i="1" dirty="0" smtClean="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rPr>
              <a:t>for </a:t>
            </a:r>
            <a:r>
              <a:rPr lang="en-US" sz="7200" b="1" i="1" dirty="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rPr>
              <a:t>your attention!</a:t>
            </a:r>
            <a:endParaRPr lang="uk-UA" sz="7200" b="1" i="1" dirty="0">
              <a:solidFill>
                <a:srgbClr val="982833"/>
              </a:solidFill>
              <a:effectLst>
                <a:outerShdw blurRad="38100" dist="38100" dir="2700000" algn="tl">
                  <a:srgbClr val="000000">
                    <a:alpha val="43137"/>
                  </a:srgbClr>
                </a:outerShdw>
              </a:effectLst>
              <a:latin typeface="Bookman Old Style" panose="02050604050505020204" pitchFamily="18" charset="0"/>
              <a:ea typeface="Calibri" panose="020F0502020204030204" pitchFamily="34" charset="0"/>
            </a:endParaRPr>
          </a:p>
        </p:txBody>
      </p:sp>
    </p:spTree>
    <p:extLst>
      <p:ext uri="{BB962C8B-B14F-4D97-AF65-F5344CB8AC3E}">
        <p14:creationId xmlns:p14="http://schemas.microsoft.com/office/powerpoint/2010/main" val="2663755320"/>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1"/>
          <p:cNvSpPr/>
          <p:nvPr/>
        </p:nvSpPr>
        <p:spPr>
          <a:xfrm>
            <a:off x="276032" y="854324"/>
            <a:ext cx="11664549" cy="3434212"/>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Constitutional Court of Ukraine also notes that under certain circumstances, the issue of a person deprived of liberty not being able to visit his or her seriously ill close relative or be present at his or her funeral may be considered in terms of a violation of Article 3 of the Convention, which prohibits torture or inhuman or degrading treatment or punishment</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endPar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a:p>
            <a:pPr indent="449263" algn="just">
              <a:defRPr/>
            </a:pP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of December </a:t>
            </a: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2023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No. </a:t>
            </a: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11</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-r</a:t>
            </a: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(ІІ)</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/202</a:t>
            </a: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3</a:t>
            </a:r>
            <a:endPar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6" name="Прямокутник 1"/>
          <p:cNvSpPr/>
          <p:nvPr/>
        </p:nvSpPr>
        <p:spPr>
          <a:xfrm>
            <a:off x="276032" y="5074158"/>
            <a:ext cx="11664549" cy="804845"/>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admissibility judgment in the case of </a:t>
            </a:r>
            <a:r>
              <a:rPr lang="en-US" sz="3200" dirty="0" err="1">
                <a:solidFill>
                  <a:schemeClr val="tx1"/>
                </a:solidFill>
                <a:latin typeface="Times New Roman" panose="02020603050405020304" pitchFamily="18" charset="0"/>
                <a:ea typeface="Segoe UI" panose="020B0502040204020203" pitchFamily="34" charset="0"/>
                <a:cs typeface="Times New Roman" panose="02020603050405020304" pitchFamily="18" charset="0"/>
              </a:rPr>
              <a:t>Sannino</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v. Italy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3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May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2005</a:t>
            </a:r>
            <a:endParaRPr lang="uk-UA"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027188285"/>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1"/>
          <p:cNvSpPr/>
          <p:nvPr/>
        </p:nvSpPr>
        <p:spPr>
          <a:xfrm>
            <a:off x="254951" y="1195390"/>
            <a:ext cx="11664549" cy="2645090"/>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principle of equality of arms – one of the elements of the broader concept of a fair trial – requires each party to be given a reasonable opportunity to present his case under conditions that do not place him at a substantial disadvantage vis-à-vis his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opponent“</a:t>
            </a:r>
            <a:endPar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a:p>
            <a:pPr indent="449263" algn="ctr">
              <a:defRPr/>
            </a:pP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of March 1,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2023</a:t>
            </a:r>
            <a:r>
              <a:rPr lang="uk-UA"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No. 2-</a:t>
            </a:r>
            <a:r>
              <a:rPr lang="uk-UA"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р(</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II)/2023</a:t>
            </a:r>
            <a:endParaRPr lang="uk-UA"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9" name="Стрілка вліво 10"/>
          <p:cNvSpPr/>
          <p:nvPr/>
        </p:nvSpPr>
        <p:spPr>
          <a:xfrm rot="16200000">
            <a:off x="5920008" y="3849560"/>
            <a:ext cx="334434" cy="618851"/>
          </a:xfrm>
          <a:prstGeom prst="leftArrow">
            <a:avLst/>
          </a:prstGeom>
          <a:ln w="635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кутник 1"/>
          <p:cNvSpPr/>
          <p:nvPr/>
        </p:nvSpPr>
        <p:spPr>
          <a:xfrm>
            <a:off x="254951" y="4477491"/>
            <a:ext cx="11664549" cy="385234"/>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600" dirty="0" err="1"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Nadtochiy</a:t>
            </a:r>
            <a:r>
              <a:rPr lang="en-US" sz="2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en-US" sz="2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v. Ukraine </a:t>
            </a:r>
            <a:r>
              <a:rPr lang="uk-UA" sz="2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15 </a:t>
            </a:r>
            <a:r>
              <a:rPr lang="en-US" sz="260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May </a:t>
            </a:r>
            <a:r>
              <a:rPr lang="en-US" sz="2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2008</a:t>
            </a:r>
            <a:endParaRPr lang="uk-UA" sz="2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290390916"/>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1"/>
          <p:cNvSpPr/>
          <p:nvPr/>
        </p:nvSpPr>
        <p:spPr>
          <a:xfrm>
            <a:off x="267829" y="798490"/>
            <a:ext cx="11664549" cy="5318973"/>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Constitutional Court of Ukraine </a:t>
            </a:r>
            <a:r>
              <a:rPr lang="uk-UA" sz="3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en-US" sz="3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takes </a:t>
            </a: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into account the provisions of applicable international treaties, ratified by the </a:t>
            </a:r>
            <a:r>
              <a:rPr lang="en-US" sz="3600" dirty="0" err="1">
                <a:solidFill>
                  <a:schemeClr val="tx1"/>
                </a:solidFill>
                <a:latin typeface="Times New Roman" panose="02020603050405020304" pitchFamily="18" charset="0"/>
                <a:ea typeface="Segoe UI" panose="020B0502040204020203" pitchFamily="34" charset="0"/>
                <a:cs typeface="Times New Roman" panose="02020603050405020304" pitchFamily="18" charset="0"/>
              </a:rPr>
              <a:t>Verkhovna</a:t>
            </a: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Rada of Ukraine, and the practice of interpretation and application of these treaties by international bodies whose jurisdiction has been recognized by Ukraine, in particular the European Court of Human Rights.</a:t>
            </a:r>
          </a:p>
          <a:p>
            <a:pPr indent="449263" algn="just">
              <a:defRPr/>
            </a:pPr>
            <a:endPar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a:p>
            <a:pPr indent="449263" algn="just">
              <a:defRPr/>
            </a:pPr>
            <a:r>
              <a:rPr lang="en-US" sz="3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of </a:t>
            </a:r>
            <a:r>
              <a:rPr lang="en-US" sz="3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May13, 2024 </a:t>
            </a: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No. </a:t>
            </a:r>
            <a:r>
              <a:rPr lang="uk-UA"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6-р (</a:t>
            </a:r>
            <a:r>
              <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II)/</a:t>
            </a:r>
            <a:r>
              <a:rPr lang="en-US" sz="36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2024)</a:t>
            </a:r>
            <a:endParaRPr lang="en-US" sz="36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203465779"/>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1"/>
          <p:cNvSpPr/>
          <p:nvPr/>
        </p:nvSpPr>
        <p:spPr>
          <a:xfrm>
            <a:off x="252198" y="437882"/>
            <a:ext cx="11664549" cy="4835689"/>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above is consistent with the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Convention,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practice of application of the Convention by the European Court of Human Rights, which, in particular, noted that the right of access to a court must be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„practical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and effective“, not “theoretical or illusory”, and emphasized that „ observation is particularly true in respect of the guarantees provided for by Article 6, in view of the prominent place held in a democratic society by the right to a fair trial</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p>
          <a:p>
            <a:pPr indent="449263" algn="just">
              <a:defRPr/>
            </a:pP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of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May 13, 2024 </a:t>
            </a:r>
            <a:r>
              <a:rPr lang="en-US"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No. </a:t>
            </a:r>
            <a:r>
              <a:rPr lang="en-US" sz="32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6-r(II)/2024</a:t>
            </a:r>
            <a:endParaRPr lang="uk-UA" sz="32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9" name="Стрілка вліво 10"/>
          <p:cNvSpPr/>
          <p:nvPr/>
        </p:nvSpPr>
        <p:spPr>
          <a:xfrm rot="16200000">
            <a:off x="5917255" y="5307716"/>
            <a:ext cx="334434" cy="618851"/>
          </a:xfrm>
          <a:prstGeom prst="leftArrow">
            <a:avLst/>
          </a:prstGeom>
          <a:ln w="635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кутник 1"/>
          <p:cNvSpPr/>
          <p:nvPr/>
        </p:nvSpPr>
        <p:spPr>
          <a:xfrm>
            <a:off x="252198" y="5960712"/>
            <a:ext cx="11664549" cy="385234"/>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800" dirty="0" err="1">
                <a:solidFill>
                  <a:schemeClr val="tx1"/>
                </a:solidFill>
                <a:latin typeface="Times New Roman" panose="02020603050405020304" pitchFamily="18" charset="0"/>
                <a:ea typeface="Segoe UI" panose="020B0502040204020203" pitchFamily="34" charset="0"/>
                <a:cs typeface="Times New Roman" panose="02020603050405020304" pitchFamily="18" charset="0"/>
              </a:rPr>
              <a:t>Zubac</a:t>
            </a:r>
            <a:r>
              <a:rPr lang="en-US"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v. </a:t>
            </a:r>
            <a:r>
              <a:rPr lang="en-US" sz="28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Croatia 5 April  2018</a:t>
            </a:r>
            <a:endParaRPr lang="uk-UA"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299049215"/>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1"/>
          <p:cNvSpPr/>
          <p:nvPr/>
        </p:nvSpPr>
        <p:spPr>
          <a:xfrm>
            <a:off x="290444" y="387764"/>
            <a:ext cx="11664549" cy="3498435"/>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«Article 13 (art. 13) </a:t>
            </a: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guarantees </a:t>
            </a: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availability at national level of a remedy to enforce the substance of the Convention rights and freedoms in whatever form they might happen to be secured in the domestic legal order. The effect of this Article (art. 13) is thus to require the provision of a domestic remedy allowing the competent national authority both to deal with the substance of the relevant Convention complaint and to grant appropriate relief, although Contracting States are afforded some discretion as to the manner in which they conform to their obligations under this </a:t>
            </a: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provision</a:t>
            </a:r>
            <a:r>
              <a:rPr lang="uk-UA"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uk-UA"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&lt;…&gt; </a:t>
            </a: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scope of the obligation under Article 13 </a:t>
            </a:r>
            <a:r>
              <a:rPr lang="uk-UA"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r>
            <a:br>
              <a:rPr lang="uk-UA"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b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art. 13) varies depending on the nature of the applicant’s complaint under the Convention &lt;…&gt;. Nevertheless, the remedy required by Article 13 must be „effective“ in practice as well as in law, in particular in the sense that its exercise must not be unjustifiably hindered by the acts or omissions of the authorities of the respondent State» (§ 95</a:t>
            </a: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r>
              <a:rPr lang="uk-UA"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endPar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a:p>
            <a:pPr indent="449263" algn="ctr">
              <a:defRPr/>
            </a:pP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a:t>
            </a: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of May 13, 2024 No. 6-r(II)/2024</a:t>
            </a:r>
          </a:p>
        </p:txBody>
      </p:sp>
      <p:sp>
        <p:nvSpPr>
          <p:cNvPr id="9" name="Стрілка вліво 10"/>
          <p:cNvSpPr/>
          <p:nvPr/>
        </p:nvSpPr>
        <p:spPr>
          <a:xfrm rot="16200000">
            <a:off x="5955504" y="5340530"/>
            <a:ext cx="334434" cy="618851"/>
          </a:xfrm>
          <a:prstGeom prst="leftArrow">
            <a:avLst/>
          </a:prstGeom>
          <a:ln w="635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кутник 1"/>
          <p:cNvSpPr/>
          <p:nvPr/>
        </p:nvSpPr>
        <p:spPr>
          <a:xfrm>
            <a:off x="290445" y="5905465"/>
            <a:ext cx="11664549" cy="385234"/>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Aksoy v. Turkey </a:t>
            </a:r>
            <a:r>
              <a:rPr lang="en-US" sz="28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18 </a:t>
            </a:r>
            <a:r>
              <a:rPr lang="en-US"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December </a:t>
            </a:r>
            <a:r>
              <a:rPr lang="en-US" sz="28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1996</a:t>
            </a:r>
            <a:endParaRPr lang="uk-UA"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5" name="Прямокутник 1"/>
          <p:cNvSpPr/>
          <p:nvPr/>
        </p:nvSpPr>
        <p:spPr>
          <a:xfrm>
            <a:off x="290446" y="4224528"/>
            <a:ext cx="11664549" cy="1169918"/>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r>
              <a:rPr lang="en-US" sz="20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right of access to a court is not absolute, but its scope should be understood in the context of the positive obligation of the state to provide an effective and efficient remedy for human rights within the meaning of Article 13 of the Convention</a:t>
            </a:r>
            <a:r>
              <a:rPr lang="en-US"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endParaRPr lang="uk-UA" sz="20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893072891"/>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1"/>
          <p:cNvSpPr/>
          <p:nvPr/>
        </p:nvSpPr>
        <p:spPr>
          <a:xfrm>
            <a:off x="226440" y="811369"/>
            <a:ext cx="11664549" cy="3605183"/>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«it would be inconceivable that Article 6 § 1 should describe in detail procedural guarantees afforded to litigants – proceedings that are fair, public and expeditious – without protecting the implementation of judicial decisions; to construe Article 6 as being concerned exclusively with access to a court and the conduct of proceedings would be likely to lead to situations incompatible with the principle of the rule of law which the Contracting States undertook to respect when they ratified the Convention. Execution of a judgment given by any court must therefore be regarded as an integral part of the “trial” for the purposes of Article 6</a:t>
            </a: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p>
          <a:p>
            <a:pPr indent="449263" algn="just">
              <a:defRPr/>
            </a:pP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a:t>
            </a: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of May 13, 2024 No. 6-r(II)/2024</a:t>
            </a:r>
          </a:p>
        </p:txBody>
      </p:sp>
      <p:sp>
        <p:nvSpPr>
          <p:cNvPr id="9" name="Стрілка вліво 10"/>
          <p:cNvSpPr/>
          <p:nvPr/>
        </p:nvSpPr>
        <p:spPr>
          <a:xfrm rot="16200000">
            <a:off x="5891497" y="4367558"/>
            <a:ext cx="334434" cy="618851"/>
          </a:xfrm>
          <a:prstGeom prst="leftArrow">
            <a:avLst/>
          </a:prstGeom>
          <a:ln w="635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кутник 1"/>
          <p:cNvSpPr/>
          <p:nvPr/>
        </p:nvSpPr>
        <p:spPr>
          <a:xfrm>
            <a:off x="226440" y="5020554"/>
            <a:ext cx="11664549" cy="385234"/>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Shmalko v. Ukraine </a:t>
            </a:r>
            <a:r>
              <a:rPr lang="en-US" sz="28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 </a:t>
            </a:r>
            <a:r>
              <a:rPr lang="en-US"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July </a:t>
            </a:r>
            <a:r>
              <a:rPr lang="en-US" sz="28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2004</a:t>
            </a:r>
            <a:endParaRPr lang="uk-UA" sz="28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385865543"/>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1"/>
          <p:cNvSpPr/>
          <p:nvPr/>
        </p:nvSpPr>
        <p:spPr>
          <a:xfrm>
            <a:off x="290834" y="631065"/>
            <a:ext cx="11664549" cy="1995323"/>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right to a court protected by Article 6 would be illusory if a Contracting State’s domestic legal system allowed a final, binding judicial decision to remain inoperative to the detriment of one party</a:t>
            </a: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r>
              <a:rPr lang="uk-UA"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a:t>
            </a: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 effective access to court includes the right to have a court decision enforced without undue </a:t>
            </a: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delay</a:t>
            </a:r>
            <a:r>
              <a:rPr lang="uk-UA"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a:t>
            </a:r>
            <a:endPar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a:p>
            <a:pPr indent="449263" algn="just">
              <a:defRPr/>
            </a:pP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Decision </a:t>
            </a: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of May 13, 2024 No. 6-r(II)/2024</a:t>
            </a:r>
          </a:p>
        </p:txBody>
      </p:sp>
      <p:sp>
        <p:nvSpPr>
          <p:cNvPr id="9" name="Стрілка вліво 10"/>
          <p:cNvSpPr/>
          <p:nvPr/>
        </p:nvSpPr>
        <p:spPr>
          <a:xfrm rot="16200000">
            <a:off x="5955891" y="2577394"/>
            <a:ext cx="334434" cy="618851"/>
          </a:xfrm>
          <a:prstGeom prst="leftArrow">
            <a:avLst/>
          </a:prstGeom>
          <a:ln w="635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400"/>
          </a:p>
        </p:txBody>
      </p:sp>
      <p:sp>
        <p:nvSpPr>
          <p:cNvPr id="10" name="Прямокутник 1"/>
          <p:cNvSpPr/>
          <p:nvPr/>
        </p:nvSpPr>
        <p:spPr>
          <a:xfrm>
            <a:off x="290834" y="3230390"/>
            <a:ext cx="11664549" cy="385234"/>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400" dirty="0" err="1">
                <a:solidFill>
                  <a:schemeClr val="tx1"/>
                </a:solidFill>
                <a:latin typeface="Times New Roman" panose="02020603050405020304" pitchFamily="18" charset="0"/>
                <a:ea typeface="Segoe UI" panose="020B0502040204020203" pitchFamily="34" charset="0"/>
                <a:cs typeface="Times New Roman" panose="02020603050405020304" pitchFamily="18" charset="0"/>
              </a:rPr>
              <a:t>Yuriy</a:t>
            </a: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 Ivanov v. Ukraine </a:t>
            </a: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15 </a:t>
            </a: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October </a:t>
            </a:r>
            <a:r>
              <a:rPr lang="en-US" sz="2400" dirty="0" smtClean="0">
                <a:solidFill>
                  <a:schemeClr val="tx1"/>
                </a:solidFill>
                <a:latin typeface="Times New Roman" panose="02020603050405020304" pitchFamily="18" charset="0"/>
                <a:ea typeface="Segoe UI" panose="020B0502040204020203" pitchFamily="34" charset="0"/>
                <a:cs typeface="Times New Roman" panose="02020603050405020304" pitchFamily="18" charset="0"/>
              </a:rPr>
              <a:t>2009</a:t>
            </a:r>
            <a:endParaRPr lang="uk-UA"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5" name="Прямокутник 1"/>
          <p:cNvSpPr/>
          <p:nvPr/>
        </p:nvSpPr>
        <p:spPr>
          <a:xfrm>
            <a:off x="290834" y="4119093"/>
            <a:ext cx="11664549" cy="2304417"/>
          </a:xfrm>
          <a:prstGeom prst="rect">
            <a:avLst/>
          </a:prstGeom>
          <a:ln w="63500" cmpd="thickThi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indent="449263" algn="just">
              <a:defRPr/>
            </a:pPr>
            <a:r>
              <a:rPr lang="en-US" sz="2400" dirty="0">
                <a:solidFill>
                  <a:schemeClr val="tx1"/>
                </a:solidFill>
                <a:latin typeface="Times New Roman" panose="02020603050405020304" pitchFamily="18" charset="0"/>
                <a:ea typeface="Segoe UI" panose="020B0502040204020203" pitchFamily="34" charset="0"/>
                <a:cs typeface="Times New Roman" panose="02020603050405020304" pitchFamily="18" charset="0"/>
              </a:rPr>
              <a:t>Therefore, the Constitutional Court of Ukraine considers that the right to judicial protection established by part one of Article 55 of the Constitution of Ukraine should be considered in connection with the basic principles of legal proceedings defined by part two of Article 129 of the Constitution of Ukraine, and taking into account the right to a fair trial (which includes the state's obligation to enforce a court decision) guaranteed by Article 6 of the Convention.</a:t>
            </a:r>
          </a:p>
        </p:txBody>
      </p:sp>
    </p:spTree>
    <p:extLst>
      <p:ext uri="{BB962C8B-B14F-4D97-AF65-F5344CB8AC3E}">
        <p14:creationId xmlns:p14="http://schemas.microsoft.com/office/powerpoint/2010/main" val="346490320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437132" y="301752"/>
            <a:ext cx="9456156" cy="6288344"/>
          </a:xfrm>
          <a:prstGeom prst="rect">
            <a:avLst/>
          </a:prstGeom>
        </p:spPr>
      </p:pic>
    </p:spTree>
    <p:extLst>
      <p:ext uri="{BB962C8B-B14F-4D97-AF65-F5344CB8AC3E}">
        <p14:creationId xmlns:p14="http://schemas.microsoft.com/office/powerpoint/2010/main" val="2928203758"/>
      </p:ext>
    </p:extLst>
  </p:cSld>
  <p:clrMapOvr>
    <a:masterClrMapping/>
  </p:clrMapOvr>
  <p:transition spd="slow">
    <p:wipe dir="r"/>
  </p:transition>
</p:sld>
</file>

<file path=ppt/theme/theme1.xml><?xml version="1.0" encoding="utf-8"?>
<a:theme xmlns:a="http://schemas.openxmlformats.org/drawingml/2006/main" name="Презентація1">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20560</TotalTime>
  <Words>921</Words>
  <Application>Microsoft Office PowerPoint</Application>
  <PresentationFormat>Широкий екран</PresentationFormat>
  <Paragraphs>34</Paragraphs>
  <Slides>10</Slides>
  <Notes>1</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10</vt:i4>
      </vt:variant>
    </vt:vector>
  </HeadingPairs>
  <TitlesOfParts>
    <vt:vector size="19" baseType="lpstr">
      <vt:lpstr>Arial</vt:lpstr>
      <vt:lpstr>Bookman Old Style</vt:lpstr>
      <vt:lpstr>Calibri</vt:lpstr>
      <vt:lpstr>Calibri Light</vt:lpstr>
      <vt:lpstr>Georgia</vt:lpstr>
      <vt:lpstr>Monotype Corsiva</vt:lpstr>
      <vt:lpstr>Segoe UI</vt:lpstr>
      <vt:lpstr>Times New Roman</vt:lpstr>
      <vt:lpstr>Презентація1</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Макар П. Марчук</dc:creator>
  <cp:lastModifiedBy>Галина В. Юровська</cp:lastModifiedBy>
  <cp:revision>2627</cp:revision>
  <cp:lastPrinted>2024-10-23T05:33:41Z</cp:lastPrinted>
  <dcterms:created xsi:type="dcterms:W3CDTF">2020-09-23T11:30:47Z</dcterms:created>
  <dcterms:modified xsi:type="dcterms:W3CDTF">2024-10-23T14:11:21Z</dcterms:modified>
</cp:coreProperties>
</file>