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8" r:id="rId4"/>
    <p:sldId id="267" r:id="rId5"/>
    <p:sldId id="268" r:id="rId6"/>
    <p:sldId id="269" r:id="rId7"/>
    <p:sldId id="270" r:id="rId8"/>
    <p:sldId id="271" r:id="rId9"/>
    <p:sldId id="273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4" r:id="rId18"/>
    <p:sldId id="277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273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453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094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750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461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695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155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613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392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948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512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8CEFB-9CAC-4E5B-B1B4-9C88E4BE6C34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331F8-C568-4145-BA72-CF8574231E7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744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29389"/>
            <a:ext cx="8462211" cy="1997243"/>
          </a:xfrm>
        </p:spPr>
        <p:txBody>
          <a:bodyPr/>
          <a:lstStyle/>
          <a:p>
            <a:r>
              <a:rPr lang="uk-UA" dirty="0" smtClean="0">
                <a:solidFill>
                  <a:srgbClr val="A50021"/>
                </a:solidFill>
                <a:latin typeface="Georgia" panose="02040502050405020303" pitchFamily="18" charset="0"/>
              </a:rPr>
              <a:t>Історія прийняття Конституції України </a:t>
            </a:r>
            <a:endParaRPr lang="uk-UA" dirty="0">
              <a:solidFill>
                <a:srgbClr val="A5002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639512"/>
            <a:ext cx="9144000" cy="1655762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8" name="Рисунок 7" descr="C:\Users\L933E~1.VOL\AppData\Local\Temp\{FFB10698-AC3B-4D64-852B-33F34AAA919B}.tmp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3" t="18152" r="8729"/>
          <a:stretch/>
        </p:blipFill>
        <p:spPr bwMode="auto">
          <a:xfrm>
            <a:off x="3336758" y="2639512"/>
            <a:ext cx="5245768" cy="31436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236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A50021"/>
                </a:solidFill>
              </a:rPr>
              <a:t>П</a:t>
            </a:r>
            <a:r>
              <a:rPr lang="uk-UA" dirty="0" smtClean="0">
                <a:solidFill>
                  <a:srgbClr val="A50021"/>
                </a:solidFill>
              </a:rPr>
              <a:t>ерша мініатюрна Конституція України</a:t>
            </a:r>
            <a:endParaRPr lang="uk-UA" dirty="0">
              <a:solidFill>
                <a:srgbClr val="A5002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rgbClr val="A50021"/>
                </a:solidFill>
              </a:rPr>
              <a:t>22 серпня 2011 року у Києві була презентована перша мініатюрна Конституція України. Конституція в мініатюрі розміром 21х32 мм має 160 сторінок, на яких вручну були написані близько 9,5 тис. букв. Кожна з цих літер має розмір не більше 1 мм. Текст книги написаний індійської тушшю. Сама ж мініатюра виконана зі спеціального тонкого паперу. Міні-Конституція знаходиться в чохлі з зображенням герба. На створення мініатюри було витрачено близько 2 місяців. Вона передана в Музей книги і друкарства.</a:t>
            </a:r>
          </a:p>
          <a:p>
            <a:r>
              <a:rPr lang="uk-UA" b="1" dirty="0" smtClean="0">
                <a:solidFill>
                  <a:srgbClr val="A50021"/>
                </a:solidFill>
              </a:rPr>
              <a:t>Деталі унікального видання</a:t>
            </a:r>
          </a:p>
          <a:p>
            <a:r>
              <a:rPr lang="uk-UA" b="1" dirty="0" smtClean="0">
                <a:solidFill>
                  <a:srgbClr val="A50021"/>
                </a:solidFill>
              </a:rPr>
              <a:t>Автор:</a:t>
            </a:r>
            <a:r>
              <a:rPr lang="uk-UA" dirty="0" smtClean="0">
                <a:solidFill>
                  <a:srgbClr val="A50021"/>
                </a:solidFill>
              </a:rPr>
              <a:t> Художник-графік Ігор Степанов.</a:t>
            </a:r>
          </a:p>
          <a:p>
            <a:r>
              <a:rPr lang="uk-UA" dirty="0" smtClean="0">
                <a:solidFill>
                  <a:srgbClr val="A50021"/>
                </a:solidFill>
              </a:rPr>
              <a:t> </a:t>
            </a:r>
            <a:r>
              <a:rPr lang="uk-UA" b="1" dirty="0" smtClean="0">
                <a:solidFill>
                  <a:srgbClr val="A50021"/>
                </a:solidFill>
              </a:rPr>
              <a:t>Час створення:</a:t>
            </a:r>
            <a:r>
              <a:rPr lang="uk-UA" dirty="0" smtClean="0">
                <a:solidFill>
                  <a:srgbClr val="A50021"/>
                </a:solidFill>
              </a:rPr>
              <a:t> Близько двох місяців ручної роботи. </a:t>
            </a:r>
          </a:p>
          <a:p>
            <a:r>
              <a:rPr lang="uk-UA" b="1" dirty="0" smtClean="0">
                <a:solidFill>
                  <a:srgbClr val="A50021"/>
                </a:solidFill>
              </a:rPr>
              <a:t>Характеристики:</a:t>
            </a:r>
            <a:endParaRPr lang="uk-UA" dirty="0" smtClean="0">
              <a:solidFill>
                <a:srgbClr val="A50021"/>
              </a:solidFill>
            </a:endParaRPr>
          </a:p>
          <a:p>
            <a:pPr lvl="1"/>
            <a:r>
              <a:rPr lang="uk-UA" dirty="0" smtClean="0">
                <a:solidFill>
                  <a:srgbClr val="A50021"/>
                </a:solidFill>
              </a:rPr>
              <a:t>Кількість сторінок: 160.</a:t>
            </a:r>
          </a:p>
          <a:p>
            <a:pPr lvl="1"/>
            <a:r>
              <a:rPr lang="uk-UA" dirty="0" smtClean="0">
                <a:solidFill>
                  <a:srgbClr val="A50021"/>
                </a:solidFill>
              </a:rPr>
              <a:t>Розмір літер: близько 1 мм.</a:t>
            </a:r>
          </a:p>
          <a:p>
            <a:pPr lvl="1"/>
            <a:r>
              <a:rPr lang="uk-UA" dirty="0" smtClean="0">
                <a:solidFill>
                  <a:srgbClr val="A50021"/>
                </a:solidFill>
              </a:rPr>
              <a:t>Загальна кількість символів: понад 9 тисяч.</a:t>
            </a:r>
          </a:p>
          <a:p>
            <a:pPr lvl="1"/>
            <a:r>
              <a:rPr lang="uk-UA" dirty="0" smtClean="0">
                <a:solidFill>
                  <a:srgbClr val="A50021"/>
                </a:solidFill>
              </a:rPr>
              <a:t>Вага: 15 грамів. </a:t>
            </a:r>
          </a:p>
          <a:p>
            <a:pPr lvl="1"/>
            <a:r>
              <a:rPr lang="uk-UA" b="1" dirty="0" smtClean="0">
                <a:solidFill>
                  <a:srgbClr val="A50021"/>
                </a:solidFill>
              </a:rPr>
              <a:t>Особливості:</a:t>
            </a:r>
            <a:r>
              <a:rPr lang="uk-UA" dirty="0" smtClean="0">
                <a:solidFill>
                  <a:srgbClr val="A50021"/>
                </a:solidFill>
              </a:rPr>
              <a:t> Зменшена копія виготовлена зі спеціального надтонкого паперу, містить 33 фундаментальні статті та зберігається у спеціальному мініатюрному чохлі із зображенням герба України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57400"/>
            <a:ext cx="3917113" cy="38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4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A50021"/>
                </a:solidFill>
              </a:rPr>
              <a:t>Етап I: Історія створення та прийняття</a:t>
            </a:r>
            <a:r>
              <a:rPr lang="uk-UA" dirty="0" smtClean="0">
                <a:solidFill>
                  <a:srgbClr val="A50021"/>
                </a:solidFill>
              </a:rPr>
              <a:t/>
            </a:r>
            <a:br>
              <a:rPr lang="uk-UA" dirty="0" smtClean="0">
                <a:solidFill>
                  <a:srgbClr val="A50021"/>
                </a:solidFill>
              </a:rPr>
            </a:br>
            <a:endParaRPr lang="uk-UA" dirty="0">
              <a:solidFill>
                <a:srgbClr val="A5002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uk-UA" b="1" dirty="0" smtClean="0">
                <a:solidFill>
                  <a:srgbClr val="A50021"/>
                </a:solidFill>
              </a:rPr>
              <a:t>Шість </a:t>
            </a:r>
            <a:r>
              <a:rPr lang="uk-UA" b="1" dirty="0">
                <a:solidFill>
                  <a:srgbClr val="A50021"/>
                </a:solidFill>
              </a:rPr>
              <a:t>років розробки:</a:t>
            </a:r>
            <a:r>
              <a:rPr lang="uk-UA" dirty="0">
                <a:solidFill>
                  <a:srgbClr val="A50021"/>
                </a:solidFill>
              </a:rPr>
              <a:t> Робота над документом тривала з \(1990\) по \(1996\) рік, а сам активний період комісії тривав три місяці без вихідних.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15 </a:t>
            </a:r>
            <a:r>
              <a:rPr lang="uk-UA" b="1" dirty="0" err="1">
                <a:solidFill>
                  <a:srgbClr val="A50021"/>
                </a:solidFill>
              </a:rPr>
              <a:t>проєктів</a:t>
            </a:r>
            <a:r>
              <a:rPr lang="uk-UA" b="1" dirty="0">
                <a:solidFill>
                  <a:srgbClr val="A50021"/>
                </a:solidFill>
              </a:rPr>
              <a:t>:</a:t>
            </a:r>
            <a:r>
              <a:rPr lang="uk-UA" dirty="0">
                <a:solidFill>
                  <a:srgbClr val="A50021"/>
                </a:solidFill>
              </a:rPr>
              <a:t> Саме стільки різних варіантів Конституції було запропоновано науковцями, партіями та комісіями.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«Конституційна ніч»:</a:t>
            </a:r>
            <a:r>
              <a:rPr lang="uk-UA" dirty="0">
                <a:solidFill>
                  <a:srgbClr val="A50021"/>
                </a:solidFill>
              </a:rPr>
              <a:t> Історичне засідання Верховної Ради тривало \(24\) години поспіль. Документ ухвалили 28 червня 1996 року о 09:20 ранку.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Спірний референдум:</a:t>
            </a:r>
            <a:r>
              <a:rPr lang="uk-UA" dirty="0">
                <a:solidFill>
                  <a:srgbClr val="A50021"/>
                </a:solidFill>
              </a:rPr>
              <a:t> Напередодні голосування Президент Леонід Кучма видав указ про всеукраїнський референдум щодо прийняття іншої редакції Конституції, але після її ухвалення скасував його.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Марафон голосувань:</a:t>
            </a:r>
            <a:r>
              <a:rPr lang="uk-UA" dirty="0">
                <a:solidFill>
                  <a:srgbClr val="A50021"/>
                </a:solidFill>
              </a:rPr>
              <a:t> Під час другого читання депутати розглянули близько 6 тисяч поправок і голосували за кожну статтю окремо.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«Батько» Конституції:</a:t>
            </a:r>
            <a:r>
              <a:rPr lang="uk-UA" dirty="0">
                <a:solidFill>
                  <a:srgbClr val="A50021"/>
                </a:solidFill>
              </a:rPr>
              <a:t> Цей статус закріпився за народним депутатом Михайлом Сиротою, який представляв з трибуни усі статті </a:t>
            </a:r>
            <a:r>
              <a:rPr lang="uk-UA" dirty="0" err="1">
                <a:solidFill>
                  <a:srgbClr val="A50021"/>
                </a:solidFill>
              </a:rPr>
              <a:t>проєкту</a:t>
            </a:r>
            <a:r>
              <a:rPr lang="uk-UA" dirty="0">
                <a:solidFill>
                  <a:srgbClr val="A50021"/>
                </a:solidFill>
              </a:rPr>
              <a:t>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Конституція Пилипа Орлика:</a:t>
            </a:r>
            <a:r>
              <a:rPr lang="uk-UA" dirty="0">
                <a:solidFill>
                  <a:srgbClr val="A50021"/>
                </a:solidFill>
              </a:rPr>
              <a:t> Не була першою за часом, але стала історичним фундаментом державності (1710 рік).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Конституції УНР та ЗУНР:</a:t>
            </a:r>
            <a:r>
              <a:rPr lang="uk-UA" dirty="0">
                <a:solidFill>
                  <a:srgbClr val="A50021"/>
                </a:solidFill>
              </a:rPr>
              <a:t> У 1918 році Україна вже мала свої Основні Закони, але через втрату незалежності вони не набули чинності на постійній основі.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Міжнародне визнання:</a:t>
            </a:r>
            <a:r>
              <a:rPr lang="uk-UA" dirty="0">
                <a:solidFill>
                  <a:srgbClr val="A50021"/>
                </a:solidFill>
              </a:rPr>
              <a:t> Після прийняття у 1996 році світова спільнота назвала Конституцію України однією з найдемократичніших.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Останні серед сусідів:</a:t>
            </a:r>
            <a:r>
              <a:rPr lang="uk-UA" dirty="0">
                <a:solidFill>
                  <a:srgbClr val="A50021"/>
                </a:solidFill>
              </a:rPr>
              <a:t> Україна стала останньою з пострадянських республік, яка прийняла власну Конституцію.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31483" y="6932822"/>
            <a:ext cx="2773262" cy="1680631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5122" name="Picture 2" descr="Презентація &quot;Конституція України - основний закон держав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53" y="1752599"/>
            <a:ext cx="4702342" cy="366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98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A50021"/>
                </a:solidFill>
              </a:rPr>
              <a:t>Етап II: Структура та суть Основного Закону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uk-UA" b="1" dirty="0" smtClean="0">
                <a:solidFill>
                  <a:srgbClr val="A50021"/>
                </a:solidFill>
              </a:rPr>
              <a:t>Єдине </a:t>
            </a:r>
            <a:r>
              <a:rPr lang="uk-UA" b="1" dirty="0">
                <a:solidFill>
                  <a:srgbClr val="A50021"/>
                </a:solidFill>
              </a:rPr>
              <a:t>свято в тексті:</a:t>
            </a:r>
            <a:r>
              <a:rPr lang="uk-UA" dirty="0">
                <a:solidFill>
                  <a:srgbClr val="A50021"/>
                </a:solidFill>
              </a:rPr>
              <a:t> День Конституції України — це єдине державне свято, яке закріплене в самому Основному Законі (стаття 161).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Розділи:</a:t>
            </a:r>
            <a:r>
              <a:rPr lang="uk-UA" dirty="0">
                <a:solidFill>
                  <a:srgbClr val="A50021"/>
                </a:solidFill>
              </a:rPr>
              <a:t> Документ складається із 15 розділів та 161 статті.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Основний Закон:</a:t>
            </a:r>
            <a:r>
              <a:rPr lang="uk-UA" dirty="0">
                <a:solidFill>
                  <a:srgbClr val="A50021"/>
                </a:solidFill>
              </a:rPr>
              <a:t> Всі інші нормативно-правові акти в країні повинні відповідати Конституції.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Верховенство права:</a:t>
            </a:r>
            <a:r>
              <a:rPr lang="uk-UA" dirty="0">
                <a:solidFill>
                  <a:srgbClr val="A50021"/>
                </a:solidFill>
              </a:rPr>
              <a:t> Визнає людину, її життя та здоров'я, честь і гідність найвищою соціальною цінністю в Україні (стаття 3).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Державна мова:</a:t>
            </a:r>
            <a:r>
              <a:rPr lang="uk-UA" dirty="0">
                <a:solidFill>
                  <a:srgbClr val="A50021"/>
                </a:solidFill>
              </a:rPr>
              <a:t> Стаття 10 визначає українську мову як державну.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Символи держави:</a:t>
            </a:r>
            <a:r>
              <a:rPr lang="uk-UA" dirty="0">
                <a:solidFill>
                  <a:srgbClr val="A50021"/>
                </a:solidFill>
              </a:rPr>
              <a:t> Стаття 20 закріплює державні символи: Державний Прапор, Державний Герб та Державний Гімн.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Територія України:</a:t>
            </a:r>
            <a:r>
              <a:rPr lang="uk-UA" dirty="0">
                <a:solidFill>
                  <a:srgbClr val="A50021"/>
                </a:solidFill>
              </a:rPr>
              <a:t> Визначає Україну як унітарну державу, територія якої є цілісною і недоторканною (стаття 2).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Форма правління:</a:t>
            </a:r>
            <a:r>
              <a:rPr lang="uk-UA" dirty="0">
                <a:solidFill>
                  <a:srgbClr val="A50021"/>
                </a:solidFill>
              </a:rPr>
              <a:t> Україна є республікою за своєю формою правління.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Збройні Сили (Стаття 17):</a:t>
            </a:r>
            <a:r>
              <a:rPr lang="uk-UA" dirty="0">
                <a:solidFill>
                  <a:srgbClr val="A50021"/>
                </a:solidFill>
              </a:rPr>
              <a:t> Забороняє використання ЗСУ для обмеження прав громадян або повалення влади.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Право приватної власності:</a:t>
            </a:r>
            <a:r>
              <a:rPr lang="uk-UA" dirty="0">
                <a:solidFill>
                  <a:srgbClr val="A50021"/>
                </a:solidFill>
              </a:rPr>
              <a:t> Стаття 41 гарантує право володіти, користуватися і розпоряджатися своєю власністю. 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844033" cy="3682051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3074" name="Picture 2" descr="Презентація Конституція України - Основний Закон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9" y="2057400"/>
            <a:ext cx="3868376" cy="368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19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A50021"/>
                </a:solidFill>
              </a:rPr>
              <a:t>Етап III: Зміни, </a:t>
            </a:r>
            <a:r>
              <a:rPr lang="uk-UA" b="1" dirty="0" err="1" smtClean="0">
                <a:solidFill>
                  <a:srgbClr val="A50021"/>
                </a:solidFill>
              </a:rPr>
              <a:t>цікавинки</a:t>
            </a:r>
            <a:r>
              <a:rPr lang="uk-UA" b="1" dirty="0" smtClean="0">
                <a:solidFill>
                  <a:srgbClr val="A50021"/>
                </a:solidFill>
              </a:rPr>
              <a:t> та сучасність</a:t>
            </a:r>
            <a:r>
              <a:rPr lang="uk-UA" dirty="0" smtClean="0">
                <a:solidFill>
                  <a:srgbClr val="A50021"/>
                </a:solidFill>
              </a:rPr>
              <a:t/>
            </a:r>
            <a:br>
              <a:rPr lang="uk-UA" dirty="0" smtClean="0">
                <a:solidFill>
                  <a:srgbClr val="A50021"/>
                </a:solidFill>
              </a:rPr>
            </a:br>
            <a:endParaRPr lang="uk-UA" dirty="0">
              <a:solidFill>
                <a:srgbClr val="A5002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uk-UA" b="1" dirty="0" smtClean="0">
                <a:solidFill>
                  <a:srgbClr val="A50021"/>
                </a:solidFill>
              </a:rPr>
              <a:t>Правосуддя </a:t>
            </a:r>
            <a:r>
              <a:rPr lang="uk-UA" b="1" dirty="0">
                <a:solidFill>
                  <a:srgbClr val="A50021"/>
                </a:solidFill>
              </a:rPr>
              <a:t>і інтеграція (зміни 2016-2019 рр.):</a:t>
            </a:r>
            <a:r>
              <a:rPr lang="uk-UA" dirty="0">
                <a:solidFill>
                  <a:srgbClr val="A50021"/>
                </a:solidFill>
              </a:rPr>
              <a:t> У Конституцію були внесені зміни щодо реформи правосуддя, а також закріплений стратегічний курс на членство в ЄС і НАТО.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Рекордна кількість депутатів:</a:t>
            </a:r>
            <a:r>
              <a:rPr lang="uk-UA" dirty="0">
                <a:solidFill>
                  <a:srgbClr val="A50021"/>
                </a:solidFill>
              </a:rPr>
              <a:t> За ухвалення Конституції у 1996 році віддали свої голоси 315 народних депутатів.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Мініатюрна копія:</a:t>
            </a:r>
            <a:r>
              <a:rPr lang="uk-UA" dirty="0">
                <a:solidFill>
                  <a:srgbClr val="A50021"/>
                </a:solidFill>
              </a:rPr>
              <a:t> У 2011 році презентовано рукописну Конституцію розміром \(21 \</a:t>
            </a:r>
            <a:r>
              <a:rPr lang="uk-UA" dirty="0" err="1">
                <a:solidFill>
                  <a:srgbClr val="A50021"/>
                </a:solidFill>
              </a:rPr>
              <a:t>times</a:t>
            </a:r>
            <a:r>
              <a:rPr lang="uk-UA" dirty="0">
                <a:solidFill>
                  <a:srgbClr val="A50021"/>
                </a:solidFill>
              </a:rPr>
              <a:t> 32\) мм. Її сторінки були виконані індійською тушшю.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Конституція в коміксах:</a:t>
            </a:r>
            <a:r>
              <a:rPr lang="uk-UA" dirty="0">
                <a:solidFill>
                  <a:srgbClr val="A50021"/>
                </a:solidFill>
              </a:rPr>
              <a:t> У 2019 році автори брати </a:t>
            </a:r>
            <a:r>
              <a:rPr lang="uk-UA" dirty="0" err="1">
                <a:solidFill>
                  <a:srgbClr val="A50021"/>
                </a:solidFill>
              </a:rPr>
              <a:t>Капранови</a:t>
            </a:r>
            <a:r>
              <a:rPr lang="uk-UA" dirty="0">
                <a:solidFill>
                  <a:srgbClr val="A50021"/>
                </a:solidFill>
              </a:rPr>
              <a:t> створили Конституцію для дітей у форматі коміксів.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Обов'язок знати:</a:t>
            </a:r>
            <a:r>
              <a:rPr lang="uk-UA" dirty="0">
                <a:solidFill>
                  <a:srgbClr val="A50021"/>
                </a:solidFill>
              </a:rPr>
              <a:t> Базова норма передбачає, що незнання законів не звільняє від юридичної відповідальності.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Зміна Конституції:</a:t>
            </a:r>
            <a:r>
              <a:rPr lang="uk-UA" dirty="0">
                <a:solidFill>
                  <a:srgbClr val="A50021"/>
                </a:solidFill>
              </a:rPr>
              <a:t> Зміни до Основного Закону не можуть вноситися в умовах воєнного або надзвичайного стану.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Виключні повноваження:</a:t>
            </a:r>
            <a:r>
              <a:rPr lang="uk-UA" dirty="0">
                <a:solidFill>
                  <a:srgbClr val="A50021"/>
                </a:solidFill>
              </a:rPr>
              <a:t> Питання, які змінюють розділи I, III та XIII Конституції, потребують всеукраїнського референдуму.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Пріоритет міжнародного права:</a:t>
            </a:r>
            <a:r>
              <a:rPr lang="uk-UA" dirty="0">
                <a:solidFill>
                  <a:srgbClr val="A50021"/>
                </a:solidFill>
              </a:rPr>
              <a:t> Чинні міжнародні договори, згода на обов'язковість яких надана Верховною Радою, є частиною національного законодавства.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Електронна версія:</a:t>
            </a:r>
            <a:r>
              <a:rPr lang="uk-UA" dirty="0">
                <a:solidFill>
                  <a:srgbClr val="A50021"/>
                </a:solidFill>
              </a:rPr>
              <a:t> Верховна Рада підтримує постійно оновлений текст Конституції на офіційному ресурсі Конституція України на сайті Верховної Ради.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Постійний розвиток:</a:t>
            </a:r>
            <a:r>
              <a:rPr lang="uk-UA" dirty="0">
                <a:solidFill>
                  <a:srgbClr val="A50021"/>
                </a:solidFill>
              </a:rPr>
              <a:t> Конституція — це живий документ, який може адаптуватися до розвитку суспільства через механізми внесення змін. 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 flipV="1">
            <a:off x="1529237" y="2376828"/>
            <a:ext cx="2553337" cy="325677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098" name="Picture 2" descr="Зміни до Конституції: тонкощі процедури та проблемні питання - Prav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76" y="1604044"/>
            <a:ext cx="3393657" cy="480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08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A50021"/>
                </a:solidFill>
              </a:rPr>
              <a:t>Інформаційний календар «30 фактів про Конституцію України»</a:t>
            </a:r>
            <a:r>
              <a:rPr lang="uk-UA" dirty="0">
                <a:solidFill>
                  <a:srgbClr val="A50021"/>
                </a:solidFill>
              </a:rPr>
              <a:t>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uk-UA" b="1" dirty="0">
                <a:solidFill>
                  <a:srgbClr val="A50021"/>
                </a:solidFill>
              </a:rPr>
              <a:t>Історичні передумови</a:t>
            </a:r>
            <a:endParaRPr lang="uk-UA" dirty="0">
              <a:solidFill>
                <a:srgbClr val="A50021"/>
              </a:solidFill>
            </a:endParaRP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Не перша в історії:</a:t>
            </a:r>
            <a:r>
              <a:rPr lang="uk-UA" dirty="0">
                <a:solidFill>
                  <a:srgbClr val="A50021"/>
                </a:solidFill>
              </a:rPr>
              <a:t> Сучасна Конституція є спадкоємицею Конституції Пилипа Орлика (1710 рік) — однієї з перших демократичних конституцій у Європі.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Довгий шлях:</a:t>
            </a:r>
            <a:r>
              <a:rPr lang="uk-UA" dirty="0">
                <a:solidFill>
                  <a:srgbClr val="A50021"/>
                </a:solidFill>
              </a:rPr>
              <a:t> Робота над </a:t>
            </a:r>
            <a:r>
              <a:rPr lang="uk-UA" dirty="0" err="1">
                <a:solidFill>
                  <a:srgbClr val="A50021"/>
                </a:solidFill>
              </a:rPr>
              <a:t>проєктом</a:t>
            </a:r>
            <a:r>
              <a:rPr lang="uk-UA" dirty="0">
                <a:solidFill>
                  <a:srgbClr val="A50021"/>
                </a:solidFill>
              </a:rPr>
              <a:t> тривала 6 років — з 1990 по 1996 рік.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«Конституційна ніч»:</a:t>
            </a:r>
            <a:r>
              <a:rPr lang="uk-UA" dirty="0">
                <a:solidFill>
                  <a:srgbClr val="A50021"/>
                </a:solidFill>
              </a:rPr>
              <a:t> Фінальне голосування відбулося 28 червня 1996 року о </a:t>
            </a:r>
            <a:r>
              <a:rPr lang="uk-UA" b="1" dirty="0">
                <a:solidFill>
                  <a:srgbClr val="A50021"/>
                </a:solidFill>
              </a:rPr>
              <a:t>09:18</a:t>
            </a:r>
            <a:r>
              <a:rPr lang="uk-UA" dirty="0">
                <a:solidFill>
                  <a:srgbClr val="A50021"/>
                </a:solidFill>
              </a:rPr>
              <a:t> після безсонної ночі обговорення кожної статті.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Батько Конституції:</a:t>
            </a:r>
            <a:r>
              <a:rPr lang="uk-UA" dirty="0">
                <a:solidFill>
                  <a:srgbClr val="A50021"/>
                </a:solidFill>
              </a:rPr>
              <a:t> Головним доповідачем та обличчям конституційного процесу став народний депутат Михайло Сирота.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Символ незалежності:</a:t>
            </a:r>
            <a:r>
              <a:rPr lang="uk-UA" dirty="0">
                <a:solidFill>
                  <a:srgbClr val="A50021"/>
                </a:solidFill>
              </a:rPr>
              <a:t> Конституція 1996 року стала першим Основним Законом сучасної незалежної України, скасувавши стару радянську конституцію УРСР. </a:t>
            </a:r>
          </a:p>
          <a:p>
            <a:r>
              <a:rPr lang="uk-UA" b="1" dirty="0">
                <a:solidFill>
                  <a:srgbClr val="A50021"/>
                </a:solidFill>
              </a:rPr>
              <a:t> </a:t>
            </a:r>
            <a:endParaRPr lang="uk-UA" dirty="0">
              <a:solidFill>
                <a:srgbClr val="A50021"/>
              </a:solidFill>
            </a:endParaRPr>
          </a:p>
          <a:p>
            <a:r>
              <a:rPr lang="uk-UA" b="1" dirty="0">
                <a:solidFill>
                  <a:srgbClr val="A50021"/>
                </a:solidFill>
              </a:rPr>
              <a:t>Структура та суть закону</a:t>
            </a:r>
            <a:endParaRPr lang="uk-UA" dirty="0">
              <a:solidFill>
                <a:srgbClr val="A50021"/>
              </a:solidFill>
            </a:endParaRP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Жорстка процедура:</a:t>
            </a:r>
            <a:r>
              <a:rPr lang="uk-UA" dirty="0">
                <a:solidFill>
                  <a:srgbClr val="A50021"/>
                </a:solidFill>
              </a:rPr>
              <a:t> Зміни до Конституції потребують особливої законодавчої процедури та більшості голосів, тому вона вважається «жорсткою».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Розділи:</a:t>
            </a:r>
            <a:r>
              <a:rPr lang="uk-UA" dirty="0">
                <a:solidFill>
                  <a:srgbClr val="A50021"/>
                </a:solidFill>
              </a:rPr>
              <a:t> Документ складається з 15 розділів та 161 статті.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Перший розділ:</a:t>
            </a:r>
            <a:r>
              <a:rPr lang="uk-UA" dirty="0">
                <a:solidFill>
                  <a:srgbClr val="A50021"/>
                </a:solidFill>
              </a:rPr>
              <a:t> Закріплює основи конституційного ладу, суверенітет та територіальну цілісність.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Права та свободи:</a:t>
            </a:r>
            <a:r>
              <a:rPr lang="uk-UA" dirty="0">
                <a:solidFill>
                  <a:srgbClr val="A50021"/>
                </a:solidFill>
              </a:rPr>
              <a:t> Розділ II детально описує права, свободи та обов'язки громадян, охоплюючи все від права на життя до свободи слова.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Найвища юридична сила:</a:t>
            </a:r>
            <a:r>
              <a:rPr lang="uk-UA" dirty="0">
                <a:solidFill>
                  <a:srgbClr val="A50021"/>
                </a:solidFill>
              </a:rPr>
              <a:t> Усі закони та інші нормативно-правові акти повинні прийматися виключно на основі Конституції та відповідати їй.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366210"/>
            <a:ext cx="4038729" cy="349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74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A50021"/>
                </a:solidFill>
              </a:rPr>
              <a:t>Особливі статті та норми</a:t>
            </a:r>
            <a:r>
              <a:rPr lang="uk-UA" dirty="0" smtClean="0">
                <a:solidFill>
                  <a:srgbClr val="A50021"/>
                </a:solidFill>
              </a:rPr>
              <a:t/>
            </a:r>
            <a:br>
              <a:rPr lang="uk-UA" dirty="0" smtClean="0">
                <a:solidFill>
                  <a:srgbClr val="A50021"/>
                </a:solidFill>
              </a:rPr>
            </a:br>
            <a:endParaRPr lang="uk-UA" dirty="0">
              <a:solidFill>
                <a:srgbClr val="A5002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uk-UA" b="1" dirty="0">
                <a:solidFill>
                  <a:srgbClr val="A50021"/>
                </a:solidFill>
              </a:rPr>
              <a:t>Особливі статті та норми</a:t>
            </a:r>
            <a:endParaRPr lang="uk-UA" dirty="0">
              <a:solidFill>
                <a:srgbClr val="A50021"/>
              </a:solidFill>
            </a:endParaRP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1:</a:t>
            </a:r>
            <a:r>
              <a:rPr lang="uk-UA" dirty="0">
                <a:solidFill>
                  <a:srgbClr val="A50021"/>
                </a:solidFill>
              </a:rPr>
              <a:t> Україна є суверенною, незалежною, демократичною, соціальною та правовою державою.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3:</a:t>
            </a:r>
            <a:r>
              <a:rPr lang="uk-UA" dirty="0">
                <a:solidFill>
                  <a:srgbClr val="A50021"/>
                </a:solidFill>
              </a:rPr>
              <a:t> Людина, її життя і здоров’я, честь і гідність, недоторканність і безпека визнаються найвищою соціальною цінністю.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5:</a:t>
            </a:r>
            <a:r>
              <a:rPr lang="uk-UA" dirty="0">
                <a:solidFill>
                  <a:srgbClr val="A50021"/>
                </a:solidFill>
              </a:rPr>
              <a:t> Носієм суверенітету і єдиним джерелом влади в Україні є народ.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10:</a:t>
            </a:r>
            <a:r>
              <a:rPr lang="uk-UA" dirty="0">
                <a:solidFill>
                  <a:srgbClr val="A50021"/>
                </a:solidFill>
              </a:rPr>
              <a:t> Державною мовою в Україні є українська мова.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17:</a:t>
            </a:r>
            <a:r>
              <a:rPr lang="uk-UA" dirty="0">
                <a:solidFill>
                  <a:srgbClr val="A50021"/>
                </a:solidFill>
              </a:rPr>
              <a:t> Захист суверенітету покладається на Збройні Сили України.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24:</a:t>
            </a:r>
            <a:r>
              <a:rPr lang="uk-UA" dirty="0">
                <a:solidFill>
                  <a:srgbClr val="A50021"/>
                </a:solidFill>
              </a:rPr>
              <a:t> Громадяни мають рівні конституційні права і свободи та є рівними перед законом незалежно від будь-яких ознак.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34:</a:t>
            </a:r>
            <a:r>
              <a:rPr lang="uk-UA" dirty="0">
                <a:solidFill>
                  <a:srgbClr val="A50021"/>
                </a:solidFill>
              </a:rPr>
              <a:t> Кожному гарантується право на свободу думки і слова, на вільне вираження своїх поглядів і переконань.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41:</a:t>
            </a:r>
            <a:r>
              <a:rPr lang="uk-UA" dirty="0">
                <a:solidFill>
                  <a:srgbClr val="A50021"/>
                </a:solidFill>
              </a:rPr>
              <a:t> Право приватної власності набувається і захищається законом.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51:</a:t>
            </a:r>
            <a:r>
              <a:rPr lang="uk-UA" dirty="0">
                <a:solidFill>
                  <a:srgbClr val="A50021"/>
                </a:solidFill>
              </a:rPr>
              <a:t> Шлюб ґрунтується на вільній згоді жінки і чоловіка.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63:</a:t>
            </a:r>
            <a:r>
              <a:rPr lang="uk-UA" dirty="0">
                <a:solidFill>
                  <a:srgbClr val="A50021"/>
                </a:solidFill>
              </a:rPr>
              <a:t> Особа не несе відповідальності за відмову давати показання щодо себе, членів сім'ї чи близьких родичів.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Стаття 65:</a:t>
            </a:r>
            <a:r>
              <a:rPr lang="uk-UA" dirty="0">
                <a:solidFill>
                  <a:srgbClr val="A50021"/>
                </a:solidFill>
              </a:rPr>
              <a:t> Захист Вітчизни, незалежності та територіальної цілісності є обов'язком громадян України.</a:t>
            </a:r>
          </a:p>
          <a:p>
            <a:r>
              <a:rPr lang="uk-UA" b="1" dirty="0"/>
              <a:t> </a:t>
            </a:r>
            <a:endParaRPr lang="uk-UA" dirty="0"/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57400"/>
            <a:ext cx="3932237" cy="380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8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A50021"/>
                </a:solidFill>
              </a:rPr>
              <a:t>Конституцію України прийнято!</a:t>
            </a:r>
            <a:endParaRPr lang="uk-UA" dirty="0">
              <a:solidFill>
                <a:srgbClr val="A5002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uk-UA" b="1" dirty="0">
                <a:solidFill>
                  <a:srgbClr val="A50021"/>
                </a:solidFill>
              </a:rPr>
              <a:t>Цікаві факти та сучасність</a:t>
            </a:r>
            <a:endParaRPr lang="uk-UA" dirty="0">
              <a:solidFill>
                <a:srgbClr val="A50021"/>
              </a:solidFill>
            </a:endParaRP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Міжнародне визнання:</a:t>
            </a:r>
            <a:r>
              <a:rPr lang="uk-UA" dirty="0">
                <a:solidFill>
                  <a:srgbClr val="A50021"/>
                </a:solidFill>
              </a:rPr>
              <a:t> Пакет документів України отримав високу оцінку від Ради Європи та Венеційської комісії як один із найдемократичніших у Європі на момент прийняття.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Євроінтеграційний вектор:</a:t>
            </a:r>
            <a:r>
              <a:rPr lang="uk-UA" dirty="0">
                <a:solidFill>
                  <a:srgbClr val="A50021"/>
                </a:solidFill>
              </a:rPr>
              <a:t> У 2019 році до Конституції внесли зміни, які закріпили незворотність стратегічного курсу України на набуття повноправного членства в Європейському Союзі та НАТО.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Акт проголошення:</a:t>
            </a:r>
            <a:r>
              <a:rPr lang="uk-UA" dirty="0">
                <a:solidFill>
                  <a:srgbClr val="A50021"/>
                </a:solidFill>
              </a:rPr>
              <a:t> Прийняття Конституції було закріплено спеціальним Конституційним договором, який діяв до її ухвалення.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Верховенство права:</a:t>
            </a:r>
            <a:r>
              <a:rPr lang="uk-UA" dirty="0">
                <a:solidFill>
                  <a:srgbClr val="A50021"/>
                </a:solidFill>
              </a:rPr>
              <a:t> Конституція закріпила принцип поділу влади на законодавчу, виконавчу та судову.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Переклад для дітей:</a:t>
            </a:r>
            <a:r>
              <a:rPr lang="uk-UA" dirty="0">
                <a:solidFill>
                  <a:srgbClr val="A50021"/>
                </a:solidFill>
              </a:rPr>
              <a:t> Існують адаптовані версії Конституції, зокрема у вигляді коміксів, створених братами </a:t>
            </a:r>
            <a:r>
              <a:rPr lang="uk-UA" dirty="0" err="1">
                <a:solidFill>
                  <a:srgbClr val="A50021"/>
                </a:solidFill>
              </a:rPr>
              <a:t>Капрановими</a:t>
            </a:r>
            <a:r>
              <a:rPr lang="uk-UA" dirty="0">
                <a:solidFill>
                  <a:srgbClr val="A50021"/>
                </a:solidFill>
              </a:rPr>
              <a:t>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Право на працю:</a:t>
            </a:r>
            <a:r>
              <a:rPr lang="uk-UA" dirty="0">
                <a:solidFill>
                  <a:srgbClr val="A50021"/>
                </a:solidFill>
              </a:rPr>
              <a:t> Забезпечує захист від незаконного звільнення та гарантує право на своєчасну оплату.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Релігійна свобода:</a:t>
            </a:r>
            <a:r>
              <a:rPr lang="uk-UA" dirty="0">
                <a:solidFill>
                  <a:srgbClr val="A50021"/>
                </a:solidFill>
              </a:rPr>
              <a:t> Стаття 35 гарантує кожному право на свободу світогляду і віросповідання.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Муніципальна автономія:</a:t>
            </a:r>
            <a:r>
              <a:rPr lang="uk-UA" dirty="0">
                <a:solidFill>
                  <a:srgbClr val="A50021"/>
                </a:solidFill>
              </a:rPr>
              <a:t> Закріплює засади місцевого самоврядування (Розділ XI).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Поправки:</a:t>
            </a:r>
            <a:r>
              <a:rPr lang="uk-UA" dirty="0">
                <a:solidFill>
                  <a:srgbClr val="A50021"/>
                </a:solidFill>
              </a:rPr>
              <a:t> Конституція України змінювалася кілька разів (зокрема у 2004, 2010, 2014 та 2019 роках) для </a:t>
            </a:r>
            <a:r>
              <a:rPr lang="uk-UA" dirty="0" err="1">
                <a:solidFill>
                  <a:srgbClr val="A50021"/>
                </a:solidFill>
              </a:rPr>
              <a:t>перерозновання</a:t>
            </a:r>
            <a:r>
              <a:rPr lang="uk-UA" dirty="0">
                <a:solidFill>
                  <a:srgbClr val="A50021"/>
                </a:solidFill>
              </a:rPr>
              <a:t> повноважень між президентом і парламентом або для євроінтеграційних реформ. </a:t>
            </a:r>
          </a:p>
          <a:p>
            <a:endParaRPr lang="uk-UA" dirty="0">
              <a:solidFill>
                <a:srgbClr val="A50021"/>
              </a:solidFill>
            </a:endParaRPr>
          </a:p>
          <a:p>
            <a:endParaRPr lang="uk-UA" dirty="0">
              <a:solidFill>
                <a:srgbClr val="A50021"/>
              </a:solidFill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24" y="2057400"/>
            <a:ext cx="4007885" cy="380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2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44" y="2469313"/>
            <a:ext cx="3932237" cy="16002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Вітаємо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з Днем Конституції України! </a:t>
            </a:r>
            <a:endParaRPr lang="uk-UA" sz="2200" dirty="0" smtClean="0">
              <a:solidFill>
                <a:srgbClr val="A50021"/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Конституція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України — це маніфест нашої волі, за яку сьогодні борються наші мужні захисники. </a:t>
            </a:r>
            <a:endParaRPr lang="uk-UA" sz="2200" dirty="0" smtClean="0">
              <a:solidFill>
                <a:srgbClr val="A50021"/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Пишаймося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тим, що ми українці, шануймо свої закони та щодня наближаймо успіх нашої країни!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 Бажаємо миру, непохитної віри, міцного здоров’я та злагоди. </a:t>
            </a:r>
          </a:p>
          <a:p>
            <a:pPr marL="0" indent="0" algn="ctr">
              <a:buNone/>
            </a:pP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Нехай Основний Закон нашої держави буде </a:t>
            </a: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символом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нашої свободи та </a:t>
            </a: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демократії, надійним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гарантом ваших прав і свобод, а мужність наших захисників стане найміцнішим щитом для </a:t>
            </a: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України і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в Україні якнайшвидше запанує довгоочікуваний мир та процвітання!</a:t>
            </a:r>
          </a:p>
          <a:p>
            <a:pPr marL="0" indent="0" algn="ctr">
              <a:buNone/>
            </a:pP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У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цей святковий день </a:t>
            </a: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бажаємо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всім нам стійкості, витримки та непохитної віри у світле майбутнє нашої Батьківщини. </a:t>
            </a:r>
            <a:endParaRPr lang="uk-UA" sz="2200" dirty="0" smtClean="0">
              <a:solidFill>
                <a:srgbClr val="A50021"/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uk-UA" sz="2200" dirty="0">
                <a:solidFill>
                  <a:srgbClr val="A50021"/>
                </a:solidFill>
                <a:latin typeface="Georgia" panose="02040502050405020303" pitchFamily="18" charset="0"/>
              </a:rPr>
              <a:t>Слава Україні</a:t>
            </a:r>
            <a:r>
              <a:rPr lang="uk-UA" sz="2200" dirty="0" smtClean="0">
                <a:solidFill>
                  <a:srgbClr val="A50021"/>
                </a:solidFill>
                <a:latin typeface="Georgia" panose="02040502050405020303" pitchFamily="18" charset="0"/>
              </a:rPr>
              <a:t>! </a:t>
            </a:r>
            <a:endParaRPr lang="uk-UA" sz="2200" dirty="0">
              <a:solidFill>
                <a:srgbClr val="A5002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722970" y="6874968"/>
            <a:ext cx="1713107" cy="2260973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8194" name="Picture 2" descr="Вітання з Днем Конституції України! — ЧД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78" y="922421"/>
            <a:ext cx="4756485" cy="503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90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828800" y="1114926"/>
            <a:ext cx="860658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>
                <a:solidFill>
                  <a:srgbClr val="A50021"/>
                </a:solidFill>
              </a:rPr>
              <a:t>Дякуємо за увагу</a:t>
            </a:r>
            <a:r>
              <a:rPr lang="uk-UA" sz="4800" dirty="0" smtClean="0">
                <a:solidFill>
                  <a:srgbClr val="A50021"/>
                </a:solidFill>
              </a:rPr>
              <a:t>!</a:t>
            </a:r>
          </a:p>
          <a:p>
            <a:pPr algn="ctr"/>
            <a:endParaRPr lang="uk-UA" sz="4800" dirty="0">
              <a:solidFill>
                <a:srgbClr val="A50021"/>
              </a:solidFill>
            </a:endParaRPr>
          </a:p>
          <a:p>
            <a:pPr algn="ctr"/>
            <a:endParaRPr lang="uk-UA" sz="4800" dirty="0" smtClean="0">
              <a:solidFill>
                <a:srgbClr val="A50021"/>
              </a:solidFill>
            </a:endParaRPr>
          </a:p>
          <a:p>
            <a:pPr algn="ctr"/>
            <a:endParaRPr lang="uk-UA" sz="4800" dirty="0">
              <a:solidFill>
                <a:srgbClr val="A50021"/>
              </a:solidFill>
            </a:endParaRPr>
          </a:p>
          <a:p>
            <a:pPr algn="ctr"/>
            <a:endParaRPr lang="uk-UA" sz="4800" dirty="0" smtClean="0">
              <a:solidFill>
                <a:srgbClr val="A50021"/>
              </a:solidFill>
            </a:endParaRPr>
          </a:p>
          <a:p>
            <a:pPr algn="ctr"/>
            <a:endParaRPr lang="uk-UA" sz="4800" dirty="0">
              <a:solidFill>
                <a:srgbClr val="A50021"/>
              </a:solidFill>
            </a:endParaRPr>
          </a:p>
          <a:p>
            <a:pPr algn="ctr"/>
            <a:endParaRPr lang="uk-UA" sz="4800" dirty="0">
              <a:solidFill>
                <a:srgbClr val="A50021"/>
              </a:solidFill>
            </a:endParaRPr>
          </a:p>
        </p:txBody>
      </p:sp>
      <p:pic>
        <p:nvPicPr>
          <p:cNvPr id="6" name="Рисунок 5" descr="День Конституції України 2024 - привітання у віршах, прозі і листівках |  РБК-Україна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38"/>
          <a:stretch/>
        </p:blipFill>
        <p:spPr bwMode="auto">
          <a:xfrm>
            <a:off x="3036252" y="2224405"/>
            <a:ext cx="6119495" cy="24091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778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28 червня 2026 року виповнюється 30 років з дня прийняття Конституції України – Основного Закону держави, який закріпив засади конституційного ладу України, права і свободи людини і громадянина, принцип верховенства права та визначив основи функціонування органів державної влади.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Відзначення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цієї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визначної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дати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є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важливою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складовою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державної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політики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у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сфері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утвердження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конституційних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цінностей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,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правової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культури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та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розвитку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демократичної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правової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A50021"/>
                </a:solidFill>
                <a:latin typeface="Georgia" panose="02040502050405020303" pitchFamily="18" charset="0"/>
              </a:rPr>
              <a:t>держави</a:t>
            </a:r>
            <a:r>
              <a:rPr lang="ru-RU" dirty="0">
                <a:solidFill>
                  <a:srgbClr val="A50021"/>
                </a:solidFill>
                <a:latin typeface="Georgia" panose="02040502050405020303" pitchFamily="18" charset="0"/>
              </a:rPr>
              <a:t>.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035038" y="6699016"/>
            <a:ext cx="1274487" cy="2361515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0242" name="Picture 2" descr="Украина: о стране – Itra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2173705"/>
            <a:ext cx="4112042" cy="368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256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b="1" dirty="0"/>
              <a:t>ОСНОВНИЙ ЗАКОН: </a:t>
            </a:r>
            <a:br>
              <a:rPr lang="uk-UA" sz="2400" b="1" dirty="0"/>
            </a:br>
            <a:r>
              <a:rPr lang="uk-UA" sz="2400" b="1" dirty="0" smtClean="0"/>
              <a:t>11 </a:t>
            </a:r>
            <a:r>
              <a:rPr lang="uk-UA" sz="2400" b="1" dirty="0"/>
              <a:t>ЦІКАВИХ ФАКТІВ ПРО </a:t>
            </a:r>
            <a:br>
              <a:rPr lang="uk-UA" sz="2400" b="1" dirty="0"/>
            </a:br>
            <a:r>
              <a:rPr lang="uk-UA" sz="2400" b="1" dirty="0"/>
              <a:t>КОНСТИТУЦІЮ УКРАЇНИ</a:t>
            </a:r>
            <a:br>
              <a:rPr lang="uk-UA" sz="2400" b="1" dirty="0"/>
            </a:br>
            <a:endParaRPr lang="uk-UA" sz="2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301916" y="987425"/>
            <a:ext cx="6053472" cy="5662028"/>
          </a:xfrm>
        </p:spPr>
        <p:txBody>
          <a:bodyPr>
            <a:normAutofit fontScale="25000" lnSpcReduction="20000"/>
          </a:bodyPr>
          <a:lstStyle/>
          <a:p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Конституція України 1996 року стала першою загальновизнаною у всьому світі Конституцією незалежної української держави. Вона визначає основи суспільного і державного ладу, права і свободи людини і громадянина, порядок організації і функціонування органів державної влади та органів місцевого самоврядування.</a:t>
            </a:r>
          </a:p>
          <a:p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Конституція України була прийнята Верховною Радою </a:t>
            </a:r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о 9:20 ранку 28 червня 1996 року.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 Депутати весь день і всю ніч працювали над проектом, залишаючись у сесійному залі без перерв. “За” ухвалення Основного закону проголосували 315 народних депутатів з 300 необхідних.</a:t>
            </a:r>
          </a:p>
          <a:p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Факти про Конституцію України: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1) Процес підготовки Конституції України затягнувся на шість років – з 1990 по 1996 рік.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 Прийняття документа гальмувалося протистояннями між президентом України та парламентом на фоні тривалої соціально-економічної кризи в країні.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2) Протягом 1990-1996 рр. було запропоновано 15 проектів Конституції України – від Конституційної комісії, політичних партій, науковців. 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Зокрема, комуністи пропонували зберегти назву УРСР, відновити радянську форму правління, обмежити права президента і увійти в новий Союз. А Крим міг би втратити статус автономії, якби була прийнята редакція Конгресу українських націоналістів.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3) Найбільш гострі дискусії точилися навколо питань розподілу повноважень між гілками влади,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 державної символіки, приватної власності, статусу Республіки Крим та російської мови.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4)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 </a:t>
            </a:r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За півроку до прийняття документа в російській газеті “</a:t>
            </a:r>
            <a:r>
              <a:rPr lang="uk-UA" sz="3600" b="1" dirty="0" err="1">
                <a:solidFill>
                  <a:srgbClr val="A50021"/>
                </a:solidFill>
                <a:latin typeface="Georgia" panose="02040502050405020303" pitchFamily="18" charset="0"/>
              </a:rPr>
              <a:t>Независимая</a:t>
            </a:r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 газета” вийшов матеріал під назвою “Україна може отримати дуже хорошу Конституцію”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, в якому московські експерти дуже позитивно відгукнулися про документ.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5) Активний період роботи над документом зайняв три місяці. 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У березні 1996 року проект документа був винесений на обговорення Конституційної комісії і рекомендований до розгляду Верховною радою. 2 квітня проект Конституції внесли до порядку денного засідань, а після двох місяців доопрацювання проект прийняли в першому читанні. При підготовці до другого читання в документ внесли близько шести тисяч поправок.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6) Засідання Верховної ради, на якому розглядався </a:t>
            </a:r>
            <a:r>
              <a:rPr lang="uk-UA" sz="3600" b="1" dirty="0" err="1">
                <a:solidFill>
                  <a:srgbClr val="A50021"/>
                </a:solidFill>
                <a:latin typeface="Georgia" panose="02040502050405020303" pitchFamily="18" charset="0"/>
              </a:rPr>
              <a:t>проєкт</a:t>
            </a:r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 Основного Закону тривало цілу добу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. 27 червня 1996 року парламент вирішив розглядати проект на одному засіданні без перерв. У результаті бурхливих дискусій за підсумками безперервної 24-годинної роботи депутатам вдалося узгодити всі положення документа. Голосування проводилося по кожній статті окремо і цілими розділами. Голосування за Конституцію України в цілому відбулося о 9:20 ранку 28 червня 1996 року.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7) “Є Конституція!”, – такі були перші слова голови Верховної ради Олександра Мороза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 після прийняття Конституції 315 голосами.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8) 21 червня 1996 року було прийнято доповнення Мороза 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про виключне право народу визначати і змінювати конституційний лад і про те, що це право не може бути узурповане державою, її органами або посадовими особами.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9) Конституція України могла бути не прийнята 28 червня,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 бо напередодні історичного засідання парламенту Президент України видав указ про проведення всеукраїнського референдуму 25 вересня 1996 року про прийняття нової Конституції України. Однак після ухвалення Конституції цей указ був скасований.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10) Президент України Леонід Кучма не був присутній на доленосному засіданні парламенту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, однак за кілька хвилин до остаточного прийняття депутатами Конституції прийшов до сесійної зали. Кучма у своєму короткому виступі назвав прийняття Конституції історичною подією.</a:t>
            </a:r>
          </a:p>
          <a:p>
            <a:r>
              <a:rPr lang="uk-UA" sz="3600" b="1" dirty="0">
                <a:solidFill>
                  <a:srgbClr val="A50021"/>
                </a:solidFill>
                <a:latin typeface="Georgia" panose="02040502050405020303" pitchFamily="18" charset="0"/>
              </a:rPr>
              <a:t>11) Міжнародне співтовариство привітало ухвалення Конституції України</a:t>
            </a:r>
            <a:r>
              <a:rPr lang="uk-UA" sz="3600" dirty="0">
                <a:solidFill>
                  <a:srgbClr val="A50021"/>
                </a:solidFill>
                <a:latin typeface="Georgia" panose="02040502050405020303" pitchFamily="18" charset="0"/>
              </a:rPr>
              <a:t>, назвавши її однією з найдемократичніших у світі.</a:t>
            </a:r>
          </a:p>
          <a:p>
            <a:endParaRPr lang="uk-UA" dirty="0">
              <a:solidFill>
                <a:srgbClr val="A5002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57400"/>
            <a:ext cx="4037012" cy="3811587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57399"/>
            <a:ext cx="3932237" cy="389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7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146" y="360948"/>
            <a:ext cx="3932237" cy="1600200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A50021"/>
                </a:solidFill>
                <a:latin typeface="Georgia" panose="02040502050405020303" pitchFamily="18" charset="0"/>
              </a:rPr>
              <a:t>Головні історичні етапи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/>
            </a:r>
            <a:b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</a:br>
            <a:endParaRPr lang="uk-UA" dirty="0">
              <a:solidFill>
                <a:srgbClr val="A5002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uk-UA" b="1" dirty="0">
                <a:latin typeface="Georgia" panose="02040502050405020303" pitchFamily="18" charset="0"/>
              </a:rPr>
              <a:t>1710 рік — Конституція Пилипа Орлика:</a:t>
            </a:r>
            <a:r>
              <a:rPr lang="uk-UA" dirty="0">
                <a:latin typeface="Georgia" panose="02040502050405020303" pitchFamily="18" charset="0"/>
              </a:rPr>
              <a:t> Перший український конституційний акт, укладений між гетьманом Пилипом Орликом та козацтвом. Вона обмежувала владу гетьмана та поділяла владу на законодавчу, виконавчу й судову гілки. </a:t>
            </a:r>
          </a:p>
          <a:p>
            <a:pPr lvl="0" algn="just"/>
            <a:r>
              <a:rPr lang="uk-UA" b="1" dirty="0">
                <a:latin typeface="Georgia" panose="02040502050405020303" pitchFamily="18" charset="0"/>
              </a:rPr>
              <a:t>1918 рік — Конституція УНР:</a:t>
            </a:r>
            <a:r>
              <a:rPr lang="uk-UA" dirty="0">
                <a:latin typeface="Georgia" panose="02040502050405020303" pitchFamily="18" charset="0"/>
              </a:rPr>
              <a:t> Ухвалена Центральною Радою, вона проголошувала Українську Народну Республіку самостійною, незалежною та суверенною державою. </a:t>
            </a:r>
          </a:p>
          <a:p>
            <a:pPr lvl="0" algn="just"/>
            <a:r>
              <a:rPr lang="uk-UA" b="1" dirty="0">
                <a:latin typeface="Georgia" panose="02040502050405020303" pitchFamily="18" charset="0"/>
              </a:rPr>
              <a:t>Радянський період:</a:t>
            </a:r>
            <a:r>
              <a:rPr lang="uk-UA" dirty="0">
                <a:latin typeface="Georgia" panose="02040502050405020303" pitchFamily="18" charset="0"/>
              </a:rPr>
              <a:t> У складі СРСР на території України діяло чотири конституції (1919, 1929, 1937, 1978 роки). Саме за Конституцією УРСР 1978 року країна жила в перші роки після здобуття незалежності. </a:t>
            </a:r>
          </a:p>
          <a:p>
            <a:endParaRPr lang="uk-UA" dirty="0">
              <a:latin typeface="Georgia" panose="02040502050405020303" pitchFamily="18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5" y="1540043"/>
            <a:ext cx="4443661" cy="464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A50021"/>
                </a:solidFill>
              </a:rPr>
              <a:t>Історичні витоки </a:t>
            </a:r>
            <a:r>
              <a:rPr lang="uk-UA" b="1" dirty="0" smtClean="0">
                <a:solidFill>
                  <a:srgbClr val="A50021"/>
                </a:solidFill>
              </a:rPr>
              <a:t/>
            </a:r>
            <a:br>
              <a:rPr lang="uk-UA" b="1" dirty="0" smtClean="0">
                <a:solidFill>
                  <a:srgbClr val="A50021"/>
                </a:solidFill>
              </a:rPr>
            </a:br>
            <a:r>
              <a:rPr lang="uk-UA" b="1" dirty="0" smtClean="0">
                <a:solidFill>
                  <a:srgbClr val="A50021"/>
                </a:solidFill>
              </a:rPr>
              <a:t>(</a:t>
            </a:r>
            <a:r>
              <a:rPr lang="uk-UA" b="1" dirty="0">
                <a:solidFill>
                  <a:srgbClr val="A50021"/>
                </a:solidFill>
              </a:rPr>
              <a:t>до 1991 року)</a:t>
            </a:r>
            <a:r>
              <a:rPr lang="uk-UA" dirty="0">
                <a:solidFill>
                  <a:srgbClr val="A50021"/>
                </a:solidFill>
              </a:rPr>
              <a:t/>
            </a:r>
            <a:br>
              <a:rPr lang="uk-UA" dirty="0">
                <a:solidFill>
                  <a:srgbClr val="A50021"/>
                </a:solidFill>
              </a:rPr>
            </a:br>
            <a:endParaRPr lang="uk-UA" dirty="0">
              <a:solidFill>
                <a:srgbClr val="A5002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>
                <a:solidFill>
                  <a:srgbClr val="A50021"/>
                </a:solidFill>
              </a:rPr>
              <a:t>Сучасна Конституція базується на багатовікових традиціях українського </a:t>
            </a:r>
            <a:r>
              <a:rPr lang="uk-UA" dirty="0" err="1">
                <a:solidFill>
                  <a:srgbClr val="A50021"/>
                </a:solidFill>
              </a:rPr>
              <a:t>правотворення</a:t>
            </a:r>
            <a:r>
              <a:rPr lang="uk-UA" dirty="0">
                <a:solidFill>
                  <a:srgbClr val="A50021"/>
                </a:solidFill>
              </a:rPr>
              <a:t>: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«Руська правда»</a:t>
            </a:r>
            <a:r>
              <a:rPr lang="uk-UA" dirty="0">
                <a:solidFill>
                  <a:srgbClr val="A50021"/>
                </a:solidFill>
              </a:rPr>
              <a:t> Ярослава Мудрого (XI століття) — перша відома кодифікація законів на українських землях. 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Конституція Пилипа Орлика</a:t>
            </a:r>
            <a:r>
              <a:rPr lang="uk-UA" dirty="0">
                <a:solidFill>
                  <a:srgbClr val="A50021"/>
                </a:solidFill>
              </a:rPr>
              <a:t> (5 квітня 1710 року) — угода між гетьманом і козацькою старшиною, яка регламентувала поділ влади на законодавчу, виконавчу та судову гілки. 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Конституція УНР</a:t>
            </a:r>
            <a:r>
              <a:rPr lang="uk-UA" dirty="0">
                <a:solidFill>
                  <a:srgbClr val="A50021"/>
                </a:solidFill>
              </a:rPr>
              <a:t> (29 квітня 1918 року) — прийнята Центральною Радою, проголошувала Україну суверенною та незалежною державою. 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Радянський період</a:t>
            </a:r>
            <a:r>
              <a:rPr lang="uk-UA" dirty="0">
                <a:solidFill>
                  <a:srgbClr val="A50021"/>
                </a:solidFill>
              </a:rPr>
              <a:t> (1919–1978 роки) — в УРСР діяли чотири радянські конституції. Остання з них (1978 року) залишалася чинною в Україні навіть після проголошення незалежності аж до 1996 року. </a:t>
            </a:r>
          </a:p>
          <a:p>
            <a:endParaRPr lang="uk-UA" dirty="0"/>
          </a:p>
        </p:txBody>
      </p:sp>
      <p:pic>
        <p:nvPicPr>
          <p:cNvPr id="13" name="Рисунок 12" descr="Скарбниця пам'яток українського права» — правова спадщина української  державності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0" t="1752" r="2414" b="2879"/>
          <a:stretch/>
        </p:blipFill>
        <p:spPr bwMode="auto">
          <a:xfrm>
            <a:off x="330869" y="1588168"/>
            <a:ext cx="4730415" cy="37698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5594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>
                <a:solidFill>
                  <a:srgbClr val="A50021"/>
                </a:solidFill>
                <a:latin typeface="Georgia" panose="02040502050405020303" pitchFamily="18" charset="0"/>
              </a:rPr>
              <a:t>Конституційний процес незалежної України (1990–1996)</a:t>
            </a:r>
            <a:r>
              <a:rPr lang="uk-UA" sz="2400" dirty="0">
                <a:solidFill>
                  <a:srgbClr val="A50021"/>
                </a:solidFill>
                <a:latin typeface="Georgia" panose="02040502050405020303" pitchFamily="18" charset="0"/>
              </a:rPr>
              <a:t/>
            </a:r>
            <a:br>
              <a:rPr lang="uk-UA" sz="2400" dirty="0">
                <a:solidFill>
                  <a:srgbClr val="A50021"/>
                </a:solidFill>
                <a:latin typeface="Georgia" panose="02040502050405020303" pitchFamily="18" charset="0"/>
              </a:rPr>
            </a:br>
            <a:endParaRPr lang="uk-UA" sz="2400" dirty="0">
              <a:solidFill>
                <a:srgbClr val="A5002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uk-UA" b="1" dirty="0">
                <a:solidFill>
                  <a:srgbClr val="A50021"/>
                </a:solidFill>
                <a:latin typeface="Georgia" panose="02040502050405020303" pitchFamily="18" charset="0"/>
              </a:rPr>
              <a:t>Початок процесу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: 16 липня 1990 року Верховна Рада ухвалила Декларацію про державний суверенітет України, що дало старт розробці нового Основного Закону. </a:t>
            </a:r>
          </a:p>
          <a:p>
            <a:pPr lvl="0" algn="just"/>
            <a:r>
              <a:rPr lang="uk-UA" b="1" dirty="0" err="1">
                <a:solidFill>
                  <a:srgbClr val="A50021"/>
                </a:solidFill>
                <a:latin typeface="Georgia" panose="02040502050405020303" pitchFamily="18" charset="0"/>
              </a:rPr>
              <a:t>Проєкти</a:t>
            </a:r>
            <a:r>
              <a:rPr lang="uk-UA" b="1" dirty="0">
                <a:solidFill>
                  <a:srgbClr val="A50021"/>
                </a:solidFill>
                <a:latin typeface="Georgia" panose="02040502050405020303" pitchFamily="18" charset="0"/>
              </a:rPr>
              <a:t> документа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: За 6 років було запропоновано близько 15 різних </a:t>
            </a:r>
            <a:r>
              <a:rPr lang="uk-UA" dirty="0" err="1">
                <a:solidFill>
                  <a:srgbClr val="A50021"/>
                </a:solidFill>
                <a:latin typeface="Georgia" panose="02040502050405020303" pitchFamily="18" charset="0"/>
              </a:rPr>
              <a:t>проєктів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 Конституції від Конституційної комісії, науковців та різних політичних партій. </a:t>
            </a:r>
          </a:p>
          <a:p>
            <a:pPr lvl="0" algn="just"/>
            <a:r>
              <a:rPr lang="uk-UA" b="1" dirty="0">
                <a:solidFill>
                  <a:srgbClr val="A50021"/>
                </a:solidFill>
                <a:latin typeface="Georgia" panose="02040502050405020303" pitchFamily="18" charset="0"/>
              </a:rPr>
              <a:t>Політична криза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: Україна залишалася останньою з країн колишнього СРСР, яка не мала власної Конституції. Навесні 1996 року загострилося протистояння між Президентом Леонідом Кучмою та Верховною Радою на чолі з Олександром Морозом. Президент погрожував розпустити парламент та винести свій варіант </a:t>
            </a:r>
            <a:r>
              <a:rPr lang="uk-UA" dirty="0" err="1">
                <a:solidFill>
                  <a:srgbClr val="A50021"/>
                </a:solidFill>
                <a:latin typeface="Georgia" panose="02040502050405020303" pitchFamily="18" charset="0"/>
              </a:rPr>
              <a:t>проєкту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 на всеукраїнський референдум. 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2682"/>
            <a:ext cx="3932237" cy="3816306"/>
          </a:xfrm>
          <a:prstGeom prst="rect">
            <a:avLst/>
          </a:prstGeom>
        </p:spPr>
      </p:pic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430378"/>
            <a:ext cx="3932237" cy="3617495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191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A50021"/>
                </a:solidFill>
              </a:rPr>
              <a:t>Прийняття Конституції незалежної України (1996 рік)</a:t>
            </a:r>
            <a:r>
              <a:rPr lang="uk-UA" dirty="0">
                <a:solidFill>
                  <a:srgbClr val="A50021"/>
                </a:solidFill>
              </a:rPr>
              <a:t/>
            </a:r>
            <a:br>
              <a:rPr lang="uk-UA" dirty="0">
                <a:solidFill>
                  <a:srgbClr val="A50021"/>
                </a:solidFill>
              </a:rPr>
            </a:br>
            <a:endParaRPr lang="uk-UA" dirty="0">
              <a:solidFill>
                <a:srgbClr val="A5002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Сучасний конституційний процес розпочався після проголошення Декларації про державний суверенітет (1990 року) та був дуже складним. За шість років було запропоновано понад 15 різних </a:t>
            </a:r>
            <a:r>
              <a:rPr lang="uk-UA" dirty="0" err="1">
                <a:solidFill>
                  <a:srgbClr val="A50021"/>
                </a:solidFill>
                <a:latin typeface="Georgia" panose="02040502050405020303" pitchFamily="18" charset="0"/>
              </a:rPr>
              <a:t>проєктів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. Гострі суперечки в парламенті точилися навколо статусу Криму, державної символіки (на якій наполягала національно-демократична меншість), мови та розподілу повноважень між президентом і Верховною Радою.</a:t>
            </a:r>
          </a:p>
          <a:p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Вирішальний момент стався влітку 1996 року:</a:t>
            </a:r>
          </a:p>
          <a:p>
            <a:pPr lvl="0"/>
            <a:r>
              <a:rPr lang="uk-UA" b="1" dirty="0">
                <a:solidFill>
                  <a:srgbClr val="A50021"/>
                </a:solidFill>
                <a:latin typeface="Georgia" panose="02040502050405020303" pitchFamily="18" charset="0"/>
              </a:rPr>
              <a:t>26 червня: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 Президент України Леонід Кучма видав указ про винесення </a:t>
            </a:r>
            <a:r>
              <a:rPr lang="uk-UA" dirty="0" err="1">
                <a:solidFill>
                  <a:srgbClr val="A50021"/>
                </a:solidFill>
                <a:latin typeface="Georgia" panose="02040502050405020303" pitchFamily="18" charset="0"/>
              </a:rPr>
              <a:t>проєкту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 Конституції на всеукраїнський референдум, після чого ситуація загострилася. </a:t>
            </a:r>
          </a:p>
          <a:p>
            <a:pPr lvl="0"/>
            <a:r>
              <a:rPr lang="uk-UA" b="1" dirty="0">
                <a:solidFill>
                  <a:srgbClr val="A50021"/>
                </a:solidFill>
                <a:latin typeface="Georgia" panose="02040502050405020303" pitchFamily="18" charset="0"/>
              </a:rPr>
              <a:t>27 червня: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 Верховна Рада України розпочала безперервне засідання. Голова парламенту Олександр Мороз наполягав на ухваленні документа, побоюючись зриву голосування, і не закривав сесію протягом 24 годин. </a:t>
            </a:r>
          </a:p>
          <a:p>
            <a:pPr lvl="0"/>
            <a:r>
              <a:rPr lang="uk-UA" b="1" dirty="0">
                <a:solidFill>
                  <a:srgbClr val="A50021"/>
                </a:solidFill>
                <a:latin typeface="Georgia" panose="02040502050405020303" pitchFamily="18" charset="0"/>
              </a:rPr>
              <a:t>28 червня 1996 року:</a:t>
            </a:r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 О 9:20 ранку Верховна Рада ухвалила та ввела в дію Конституцію України. За це рішення віддали свої голоси 315 народних депутатів. </a:t>
            </a:r>
          </a:p>
          <a:p>
            <a:pPr lvl="0"/>
            <a:r>
              <a:rPr lang="uk-UA" dirty="0">
                <a:solidFill>
                  <a:srgbClr val="A50021"/>
                </a:solidFill>
                <a:latin typeface="Georgia" panose="02040502050405020303" pitchFamily="18" charset="0"/>
              </a:rPr>
              <a:t>Цей документ остаточно закріпив засади незалежного демократичного устрою, права і свободи громадян. 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7753" y="2049462"/>
            <a:ext cx="3932237" cy="381158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026" name="Picture 2" descr="28 червня – День Конституції України. Основні факти | ВАРТО - Галицькі  Нови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53" y="2057400"/>
            <a:ext cx="3932237" cy="380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92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 </a:t>
            </a:r>
            <a:r>
              <a:rPr lang="uk-UA" dirty="0"/>
              <a:t/>
            </a:r>
            <a:br>
              <a:rPr lang="uk-UA" dirty="0"/>
            </a:br>
            <a:r>
              <a:rPr lang="uk-UA" b="1" dirty="0">
                <a:solidFill>
                  <a:srgbClr val="A50021"/>
                </a:solidFill>
              </a:rPr>
              <a:t>Головні розбіжності та компроміси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>
                <a:solidFill>
                  <a:srgbClr val="A50021"/>
                </a:solidFill>
              </a:rPr>
              <a:t>Депутати вели запеклі дискусії навколо таких питань: 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Державна символіка</a:t>
            </a:r>
            <a:r>
              <a:rPr lang="uk-UA" dirty="0">
                <a:solidFill>
                  <a:srgbClr val="A50021"/>
                </a:solidFill>
              </a:rPr>
              <a:t>: Комуністична більшість виступала проти затвердження синьо-жовтого прапора та тризуба.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Статус Криму</a:t>
            </a:r>
            <a:r>
              <a:rPr lang="uk-UA" dirty="0">
                <a:solidFill>
                  <a:srgbClr val="A50021"/>
                </a:solidFill>
              </a:rPr>
              <a:t>: Обговорювався рівень автономії півострова.</a:t>
            </a:r>
          </a:p>
          <a:p>
            <a:pPr lvl="0"/>
            <a:r>
              <a:rPr lang="uk-UA" b="1" dirty="0" err="1">
                <a:solidFill>
                  <a:srgbClr val="A50021"/>
                </a:solidFill>
              </a:rPr>
              <a:t>Мовне</a:t>
            </a:r>
            <a:r>
              <a:rPr lang="uk-UA" b="1" dirty="0">
                <a:solidFill>
                  <a:srgbClr val="A50021"/>
                </a:solidFill>
              </a:rPr>
              <a:t> питання</a:t>
            </a:r>
            <a:r>
              <a:rPr lang="uk-UA" dirty="0">
                <a:solidFill>
                  <a:srgbClr val="A50021"/>
                </a:solidFill>
              </a:rPr>
              <a:t>: Статус російської мови як другої державної.</a:t>
            </a:r>
          </a:p>
          <a:p>
            <a:pPr lvl="0"/>
            <a:r>
              <a:rPr lang="uk-UA" b="1" dirty="0">
                <a:solidFill>
                  <a:srgbClr val="A50021"/>
                </a:solidFill>
              </a:rPr>
              <a:t>Повноваження</a:t>
            </a:r>
            <a:r>
              <a:rPr lang="uk-UA" dirty="0">
                <a:solidFill>
                  <a:srgbClr val="A50021"/>
                </a:solidFill>
              </a:rPr>
              <a:t>: Розподіл влади між Президентом і парламентом.</a:t>
            </a:r>
          </a:p>
          <a:p>
            <a:r>
              <a:rPr lang="uk-UA" dirty="0">
                <a:solidFill>
                  <a:srgbClr val="A50021"/>
                </a:solidFill>
              </a:rPr>
              <a:t>У результаті компромісу Крим отримав статус Автономної Республіки, українська мова стала єдиною державною, а державними символами затвердили тризуб, синьо-жовтий стяг та гімн «Ще не вмерла України...». 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55454" y="1896979"/>
            <a:ext cx="3932237" cy="381158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2050" name="Picture 2" descr="Основний Закон України. Історія становле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55" y="1896979"/>
            <a:ext cx="3947902" cy="381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9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402" y="533399"/>
            <a:ext cx="3932237" cy="1175167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A50021"/>
                </a:solidFill>
              </a:rPr>
              <a:t>«Конституційна ніч» </a:t>
            </a:r>
            <a:r>
              <a:rPr lang="uk-UA" sz="2800" b="1" dirty="0" smtClean="0">
                <a:solidFill>
                  <a:srgbClr val="A50021"/>
                </a:solidFill>
              </a:rPr>
              <a:t/>
            </a:r>
            <a:br>
              <a:rPr lang="uk-UA" sz="2800" b="1" dirty="0" smtClean="0">
                <a:solidFill>
                  <a:srgbClr val="A50021"/>
                </a:solidFill>
              </a:rPr>
            </a:br>
            <a:r>
              <a:rPr lang="uk-UA" sz="2800" b="1" dirty="0" smtClean="0">
                <a:solidFill>
                  <a:srgbClr val="A50021"/>
                </a:solidFill>
              </a:rPr>
              <a:t>(</a:t>
            </a:r>
            <a:r>
              <a:rPr lang="uk-UA" sz="2800" b="1" dirty="0" smtClean="0">
                <a:solidFill>
                  <a:srgbClr val="A50021"/>
                </a:solidFill>
              </a:rPr>
              <a:t>27–28 червня 1996 року)</a:t>
            </a:r>
            <a:endParaRPr lang="uk-UA" sz="2800" dirty="0">
              <a:solidFill>
                <a:srgbClr val="A5002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>
                <a:solidFill>
                  <a:srgbClr val="A50021"/>
                </a:solidFill>
                <a:latin typeface="Georgia" panose="02040502050405020303" pitchFamily="18" charset="0"/>
              </a:rPr>
              <a:t>Щоб уникнути референдуму та розпуску, парламент розпочав безперервне засідання зранку 27 червня. Голова Верховної Ради Олександр Мороз попередив, що депутати працюватимуть, поки документ не ухвалять повністю. </a:t>
            </a:r>
          </a:p>
          <a:p>
            <a:pPr algn="just"/>
            <a:r>
              <a:rPr lang="uk-UA" dirty="0" smtClean="0">
                <a:solidFill>
                  <a:srgbClr val="A50021"/>
                </a:solidFill>
                <a:latin typeface="Georgia" panose="02040502050405020303" pitchFamily="18" charset="0"/>
              </a:rPr>
              <a:t>Парламентарі голосували окремо за кожну статтю. Ключову роль у координації процесу відіграв керівник тимчасової комісії Михайло Сирота. Уранці 28 червня Конституція України була офіційно прийнята та одразу набула чинності. 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09074" y="2133599"/>
            <a:ext cx="4244015" cy="448936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6146" name="Picture 2" descr="Конституційна ніч, що не закінчилася, або Як в Україні приймали Конституці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22" y="2302041"/>
            <a:ext cx="4244016" cy="372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4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2735</Words>
  <Application>Microsoft Office PowerPoint</Application>
  <PresentationFormat>Широкий екран</PresentationFormat>
  <Paragraphs>143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Тема Office</vt:lpstr>
      <vt:lpstr>Історія прийняття Конституції України </vt:lpstr>
      <vt:lpstr>Презентація PowerPoint</vt:lpstr>
      <vt:lpstr>ОСНОВНИЙ ЗАКОН:  11 ЦІКАВИХ ФАКТІВ ПРО  КОНСТИТУЦІЮ УКРАЇНИ </vt:lpstr>
      <vt:lpstr>Головні історичні етапи </vt:lpstr>
      <vt:lpstr>Історичні витоки  (до 1991 року) </vt:lpstr>
      <vt:lpstr>Конституційний процес незалежної України (1990–1996) </vt:lpstr>
      <vt:lpstr>Прийняття Конституції незалежної України (1996 рік) </vt:lpstr>
      <vt:lpstr>  Головні розбіжності та компроміси </vt:lpstr>
      <vt:lpstr>«Конституційна ніч»  (27–28 червня 1996 року)</vt:lpstr>
      <vt:lpstr>Перша мініатюрна Конституція України</vt:lpstr>
      <vt:lpstr>Етап I: Історія створення та прийняття </vt:lpstr>
      <vt:lpstr>Етап II: Структура та суть Основного Закону  </vt:lpstr>
      <vt:lpstr>Етап III: Зміни, цікавинки та сучасність </vt:lpstr>
      <vt:lpstr>Інформаційний календар «30 фактів про Конституцію України» </vt:lpstr>
      <vt:lpstr>Особливі статті та норми </vt:lpstr>
      <vt:lpstr>Конституцію України прийнято!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прийняття Конституції України</dc:title>
  <dc:creator>Лілія О. Волошина</dc:creator>
  <cp:lastModifiedBy>Лілія О. Волошина</cp:lastModifiedBy>
  <cp:revision>20</cp:revision>
  <dcterms:created xsi:type="dcterms:W3CDTF">2026-06-01T11:24:28Z</dcterms:created>
  <dcterms:modified xsi:type="dcterms:W3CDTF">2026-06-02T09:41:42Z</dcterms:modified>
</cp:coreProperties>
</file>